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howSpecialPlsOnTitleSld="0" saveSubsetFonts="1">
  <p:sldMasterIdLst>
    <p:sldMasterId id="2147483763" r:id="rId1"/>
  </p:sldMasterIdLst>
  <p:notesMasterIdLst>
    <p:notesMasterId r:id="rId30"/>
  </p:notesMasterIdLst>
  <p:handoutMasterIdLst>
    <p:handoutMasterId r:id="rId31"/>
  </p:handoutMasterIdLst>
  <p:sldIdLst>
    <p:sldId id="257" r:id="rId2"/>
    <p:sldId id="511" r:id="rId3"/>
    <p:sldId id="517" r:id="rId4"/>
    <p:sldId id="488" r:id="rId5"/>
    <p:sldId id="512" r:id="rId6"/>
    <p:sldId id="514" r:id="rId7"/>
    <p:sldId id="516" r:id="rId8"/>
    <p:sldId id="513" r:id="rId9"/>
    <p:sldId id="493" r:id="rId10"/>
    <p:sldId id="515" r:id="rId11"/>
    <p:sldId id="520" r:id="rId12"/>
    <p:sldId id="519" r:id="rId13"/>
    <p:sldId id="503" r:id="rId14"/>
    <p:sldId id="509" r:id="rId15"/>
    <p:sldId id="451" r:id="rId16"/>
    <p:sldId id="462" r:id="rId17"/>
    <p:sldId id="463" r:id="rId18"/>
    <p:sldId id="317" r:id="rId19"/>
    <p:sldId id="322" r:id="rId20"/>
    <p:sldId id="521" r:id="rId21"/>
    <p:sldId id="522" r:id="rId22"/>
    <p:sldId id="505" r:id="rId23"/>
    <p:sldId id="424" r:id="rId24"/>
    <p:sldId id="489" r:id="rId25"/>
    <p:sldId id="418" r:id="rId26"/>
    <p:sldId id="524" r:id="rId27"/>
    <p:sldId id="525" r:id="rId28"/>
    <p:sldId id="523"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FEB"/>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665" autoAdjust="0"/>
    <p:restoredTop sz="94717" autoAdjust="0"/>
  </p:normalViewPr>
  <p:slideViewPr>
    <p:cSldViewPr>
      <p:cViewPr varScale="1">
        <p:scale>
          <a:sx n="65" d="100"/>
          <a:sy n="65" d="100"/>
        </p:scale>
        <p:origin x="466" y="5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90"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552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553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553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DD46120B-6D1F-4B7C-9ABE-EA9144769EB7}" type="slidenum">
              <a:rPr lang="en-US"/>
              <a:pPr>
                <a:defRPr/>
              </a:pPr>
              <a:t>‹#›</a:t>
            </a:fld>
            <a:endParaRPr lang="en-US"/>
          </a:p>
        </p:txBody>
      </p:sp>
    </p:spTree>
    <p:extLst>
      <p:ext uri="{BB962C8B-B14F-4D97-AF65-F5344CB8AC3E}">
        <p14:creationId xmlns:p14="http://schemas.microsoft.com/office/powerpoint/2010/main" val="32283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12E0A777-F0B7-47B3-9180-8C67691BA2E7}" type="slidenum">
              <a:rPr lang="en-US"/>
              <a:pPr>
                <a:defRPr/>
              </a:pPr>
              <a:t>‹#›</a:t>
            </a:fld>
            <a:endParaRPr lang="en-US"/>
          </a:p>
        </p:txBody>
      </p:sp>
    </p:spTree>
    <p:extLst>
      <p:ext uri="{BB962C8B-B14F-4D97-AF65-F5344CB8AC3E}">
        <p14:creationId xmlns:p14="http://schemas.microsoft.com/office/powerpoint/2010/main" val="33058187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BB96882A-7607-41B8-A005-48AD992FFBFE}" type="slidenum">
              <a:rPr lang="en-US"/>
              <a:pPr/>
              <a:t>1</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p:txBody>
      </p:sp>
    </p:spTree>
    <p:extLst>
      <p:ext uri="{BB962C8B-B14F-4D97-AF65-F5344CB8AC3E}">
        <p14:creationId xmlns:p14="http://schemas.microsoft.com/office/powerpoint/2010/main" val="3676523663"/>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p:txBody>
      </p:sp>
      <p:sp>
        <p:nvSpPr>
          <p:cNvPr id="4" name="Slide Number Placeholder 3"/>
          <p:cNvSpPr>
            <a:spLocks noGrp="1"/>
          </p:cNvSpPr>
          <p:nvPr>
            <p:ph type="sldNum" sz="quarter" idx="10"/>
          </p:nvPr>
        </p:nvSpPr>
        <p:spPr/>
        <p:txBody>
          <a:bodyPr/>
          <a:lstStyle/>
          <a:p>
            <a:pPr>
              <a:defRPr/>
            </a:pPr>
            <a:fld id="{12E0A777-F0B7-47B3-9180-8C67691BA2E7}" type="slidenum">
              <a:rPr lang="en-US" smtClean="0"/>
              <a:pPr>
                <a:defRPr/>
              </a:pPr>
              <a:t>12</a:t>
            </a:fld>
            <a:endParaRPr lang="en-US"/>
          </a:p>
        </p:txBody>
      </p:sp>
    </p:spTree>
    <p:extLst>
      <p:ext uri="{BB962C8B-B14F-4D97-AF65-F5344CB8AC3E}">
        <p14:creationId xmlns:p14="http://schemas.microsoft.com/office/powerpoint/2010/main" val="2459675949"/>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A3148F5A-A726-401A-A36D-20D28EE5F39F}" type="slidenum">
              <a:rPr lang="en-US"/>
              <a:pPr/>
              <a:t>15</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p:txBody>
      </p:sp>
    </p:spTree>
    <p:extLst>
      <p:ext uri="{BB962C8B-B14F-4D97-AF65-F5344CB8AC3E}">
        <p14:creationId xmlns:p14="http://schemas.microsoft.com/office/powerpoint/2010/main" val="237853175"/>
      </p:ext>
    </p:extLst>
  </p:cSld>
  <p:clrMapOvr>
    <a:masterClrMapping/>
  </p:clrMapOvr>
</p:notes>
</file>

<file path=ppt/notesSlides/notesSlide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pPr>
              <a:defRPr/>
            </a:pPr>
            <a:fld id="{12E0A777-F0B7-47B3-9180-8C67691BA2E7}" type="slidenum">
              <a:rPr lang="en-US" smtClean="0"/>
              <a:pPr>
                <a:defRPr/>
              </a:pPr>
              <a:t>16</a:t>
            </a:fld>
            <a:endParaRPr lang="en-US"/>
          </a:p>
        </p:txBody>
      </p:sp>
    </p:spTree>
    <p:extLst>
      <p:ext uri="{BB962C8B-B14F-4D97-AF65-F5344CB8AC3E}">
        <p14:creationId xmlns:p14="http://schemas.microsoft.com/office/powerpoint/2010/main" val="3380877755"/>
      </p:ext>
    </p:extLst>
  </p:cSld>
  <p:clrMapOvr>
    <a:masterClrMapping/>
  </p:clrMapOvr>
</p:notes>
</file>

<file path=ppt/notesSlides/notesSlide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pPr>
              <a:defRPr/>
            </a:pPr>
            <a:fld id="{12E0A777-F0B7-47B3-9180-8C67691BA2E7}" type="slidenum">
              <a:rPr lang="en-US" smtClean="0"/>
              <a:pPr>
                <a:defRPr/>
              </a:pPr>
              <a:t>17</a:t>
            </a:fld>
            <a:endParaRPr lang="en-US"/>
          </a:p>
        </p:txBody>
      </p:sp>
    </p:spTree>
    <p:extLst>
      <p:ext uri="{BB962C8B-B14F-4D97-AF65-F5344CB8AC3E}">
        <p14:creationId xmlns:p14="http://schemas.microsoft.com/office/powerpoint/2010/main" val="953685701"/>
      </p:ext>
    </p:extLst>
  </p:cSld>
  <p:clrMapOvr>
    <a:masterClrMapping/>
  </p:clrMapOvr>
</p:notes>
</file>

<file path=ppt/notesSlides/notesSlide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B09B4E99-2E30-44EE-A617-915529031C14}" type="slidenum">
              <a:rPr lang="en-US"/>
              <a:pPr/>
              <a:t>18</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p:txBody>
      </p:sp>
    </p:spTree>
    <p:extLst>
      <p:ext uri="{BB962C8B-B14F-4D97-AF65-F5344CB8AC3E}">
        <p14:creationId xmlns:p14="http://schemas.microsoft.com/office/powerpoint/2010/main" val="3234292661"/>
      </p:ext>
    </p:extLst>
  </p:cSld>
  <p:clrMapOvr>
    <a:masterClrMapping/>
  </p:clrMapOvr>
</p:notes>
</file>

<file path=ppt/notesSlides/notesSlide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1B2A46-BBD7-45B1-899F-504E09C4C067}" type="slidenum">
              <a:rPr lang="en-US"/>
              <a:pPr/>
              <a:t>19</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p:txBody>
      </p:sp>
    </p:spTree>
    <p:extLst>
      <p:ext uri="{BB962C8B-B14F-4D97-AF65-F5344CB8AC3E}">
        <p14:creationId xmlns:p14="http://schemas.microsoft.com/office/powerpoint/2010/main" val="731549466"/>
      </p:ext>
    </p:extLst>
  </p:cSld>
  <p:clrMapOvr>
    <a:masterClrMapping/>
  </p:clrMapOvr>
</p:notes>
</file>

<file path=ppt/notesSlides/notesSlide8.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pPr>
              <a:defRPr/>
            </a:pPr>
            <a:fld id="{12E0A777-F0B7-47B3-9180-8C67691BA2E7}" type="slidenum">
              <a:rPr lang="en-US" smtClean="0"/>
              <a:pPr>
                <a:defRPr/>
              </a:pPr>
              <a:t>23</a:t>
            </a:fld>
            <a:endParaRPr lang="en-US"/>
          </a:p>
        </p:txBody>
      </p:sp>
    </p:spTree>
    <p:extLst>
      <p:ext uri="{BB962C8B-B14F-4D97-AF65-F5344CB8AC3E}">
        <p14:creationId xmlns:p14="http://schemas.microsoft.com/office/powerpoint/2010/main" val="3030658240"/>
      </p:ext>
    </p:extLst>
  </p:cSld>
  <p:clrMapOvr>
    <a:masterClrMapping/>
  </p:clrMapOvr>
</p:notes>
</file>

<file path=ppt/notesSlides/notesSlide9.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pPr>
              <a:defRPr/>
            </a:pPr>
            <a:fld id="{12E0A777-F0B7-47B3-9180-8C67691BA2E7}" type="slidenum">
              <a:rPr lang="en-US" smtClean="0"/>
              <a:pPr>
                <a:defRPr/>
              </a:pPr>
              <a:t>25</a:t>
            </a:fld>
            <a:endParaRPr lang="en-US"/>
          </a:p>
        </p:txBody>
      </p:sp>
    </p:spTree>
    <p:extLst>
      <p:ext uri="{BB962C8B-B14F-4D97-AF65-F5344CB8AC3E}">
        <p14:creationId xmlns:p14="http://schemas.microsoft.com/office/powerpoint/2010/main" val="1574540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a:spLocks noChangeArrowheads="1"/>
          </p:cNvSpPr>
          <p:nvPr userDrawn="1"/>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12EB4310-E183-475C-BA32-E49037FEF853}" type="slidenum">
              <a:rPr lang="en-US" smtClean="0"/>
              <a:pPr>
                <a:defRPr/>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
        <p:nvSpPr>
          <p:cNvPr id="2" name="Rectangle 1"/>
          <p:cNvSpPr/>
          <p:nvPr userDrawn="1"/>
        </p:nvSpPr>
        <p:spPr>
          <a:xfrm>
            <a:off x="164592" y="6377416"/>
            <a:ext cx="3230051" cy="369332"/>
          </a:xfrm>
          <a:prstGeom prst="rect">
            <a:avLst/>
          </a:prstGeom>
        </p:spPr>
        <p:txBody>
          <a:bodyPr wrap="none">
            <a:spAutoFit/>
          </a:bodyPr>
          <a:lstStyle/>
          <a:p>
            <a:r>
              <a:rPr lang="en-US" sz="1800" b="1" dirty="0">
                <a:effectLst/>
                <a:latin typeface="Calibri" panose="020F0502020204030204" pitchFamily="34" charset="0"/>
                <a:ea typeface="Calibri" panose="020F0502020204030204" pitchFamily="34" charset="0"/>
                <a:cs typeface="Times New Roman" panose="02020603050405020304" pitchFamily="18" charset="0"/>
              </a:rPr>
              <a:t>©Coppersmith Brockelman PLC </a:t>
            </a:r>
            <a:endParaRPr lang="en-US" dirty="0"/>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5791200" y="6404984"/>
            <a:ext cx="3044952" cy="365760"/>
          </a:xfrm>
          <a:prstGeom prst="rect">
            <a:avLst/>
          </a:prstGeom>
        </p:spPr>
        <p:txBody>
          <a:bodyPr/>
          <a:lstStyle/>
          <a:p>
            <a:fld id="{30AF8165-94AA-4B6F-B34B-CAC3438865CD}" type="datetimeFigureOut">
              <a:rPr lang="en-US" smtClean="0"/>
              <a:pPr/>
              <a:t>1/7/2020</a:t>
            </a:fld>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3A541C5-2E45-411A-BF2B-CB28CD486F98}"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pPr>
              <a:defRPr/>
            </a:pPr>
            <a:fld id="{43748646-3E0D-44AB-A9F9-5ACEF32029A9}" type="slidenum">
              <a:rPr lang="en-US" smtClean="0"/>
              <a:pPr>
                <a:defRPr/>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5791200" y="6404984"/>
            <a:ext cx="3044952" cy="365760"/>
          </a:xfrm>
          <a:prstGeom prst="rect">
            <a:avLst/>
          </a:prstGeom>
        </p:spPr>
        <p:txBody>
          <a:bodyPr/>
          <a:lstStyle/>
          <a:p>
            <a:fld id="{30AF8165-94AA-4B6F-B34B-CAC3438865CD}" type="datetimeFigureOut">
              <a:rPr lang="en-US" smtClean="0"/>
              <a:pPr/>
              <a:t>1/7/2020</a:t>
            </a:fld>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pPr>
              <a:defRPr/>
            </a:pP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3400"/>
            <a:ext cx="8229600" cy="5597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5"/>
          <p:cNvSpPr>
            <a:spLocks noGrp="1" noChangeArrowheads="1"/>
          </p:cNvSpPr>
          <p:nvPr>
            <p:ph type="ftr" sz="quarter" idx="10"/>
          </p:nvPr>
        </p:nvSpPr>
        <p:spPr>
          <a:xfrm>
            <a:off x="304800" y="6410848"/>
            <a:ext cx="3581400" cy="36576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BB62F075-81CB-4738-9B50-9E28A858BDEF}" type="slidenum">
              <a:rPr lang="en-US"/>
              <a:pPr>
                <a:defRPr/>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a:xfrm>
            <a:off x="5791200" y="6404984"/>
            <a:ext cx="3044952" cy="365760"/>
          </a:xfrm>
          <a:prstGeom prst="rect">
            <a:avLst/>
          </a:prstGeom>
        </p:spPr>
        <p:txBody>
          <a:bodyPr/>
          <a:lstStyle/>
          <a:p>
            <a:fld id="{30AF8165-94AA-4B6F-B34B-CAC3438865CD}" type="datetimeFigureOut">
              <a:rPr lang="en-US" smtClean="0"/>
              <a:pPr/>
              <a:t>1/7/2020</a:t>
            </a:fld>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pPr>
              <a:defRPr/>
            </a:pPr>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pPr>
              <a:defRPr/>
            </a:pPr>
            <a:fld id="{FA24CBF1-B83B-47F7-A89F-8089D1780264}"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pPr>
              <a:defRPr/>
            </a:pPr>
            <a:endParaRPr lang="en-US" dirty="0"/>
          </a:p>
        </p:txBody>
      </p:sp>
      <p:sp>
        <p:nvSpPr>
          <p:cNvPr id="4" name="Date Placeholder 3"/>
          <p:cNvSpPr>
            <a:spLocks noGrp="1"/>
          </p:cNvSpPr>
          <p:nvPr>
            <p:ph type="dt" sz="half" idx="10"/>
          </p:nvPr>
        </p:nvSpPr>
        <p:spPr>
          <a:xfrm>
            <a:off x="5791200" y="6404984"/>
            <a:ext cx="3044952" cy="365760"/>
          </a:xfrm>
          <a:prstGeom prst="rect">
            <a:avLst/>
          </a:prstGeom>
        </p:spPr>
        <p:txBody>
          <a:bodyPr/>
          <a:lstStyle/>
          <a:p>
            <a:fld id="{30AF8165-94AA-4B6F-B34B-CAC3438865CD}" type="datetimeFigureOut">
              <a:rPr lang="en-US" smtClean="0"/>
              <a:pPr/>
              <a:t>1/7/2020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D0A6E900-BF83-4889-A6A0-13B725C2424A}" type="slidenum">
              <a:rPr lang="en-US" smtClean="0"/>
              <a:pPr>
                <a:defRPr/>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a:prstGeom prst="rect">
            <a:avLst/>
          </a:prstGeom>
        </p:spPr>
        <p:txBody>
          <a:bodyPr/>
          <a:lstStyle/>
          <a:p>
            <a:fld id="{30AF8165-94AA-4B6F-B34B-CAC3438865CD}" type="datetimeFigureOut">
              <a:rPr lang="en-US" smtClean="0"/>
              <a:pPr/>
              <a:t>1/7/2020</a:t>
            </a:fld>
            <a:endParaRPr lang="en-US"/>
          </a:p>
        </p:txBody>
      </p:sp>
      <p:sp>
        <p:nvSpPr>
          <p:cNvPr id="6" name="Footer Placeholder 5"/>
          <p:cNvSpPr>
            <a:spLocks noGrp="1"/>
          </p:cNvSpPr>
          <p:nvPr>
            <p:ph type="ftr" sz="quarter" idx="11"/>
          </p:nvPr>
        </p:nvSpPr>
        <p:spPr>
          <a:xfrm>
            <a:off x="304800" y="6410848"/>
            <a:ext cx="3581400" cy="365760"/>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6C270AA-7F40-42F4-8174-717217CC4AF2}" type="slidenum">
              <a:rPr lang="en-US" smtClean="0"/>
              <a:pPr>
                <a:defRPr/>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a:xfrm>
            <a:off x="5791200" y="6404984"/>
            <a:ext cx="3044952" cy="365760"/>
          </a:xfrm>
          <a:prstGeom prst="rect">
            <a:avLst/>
          </a:prstGeom>
        </p:spPr>
        <p:txBody>
          <a:bodyPr/>
          <a:lstStyle/>
          <a:p>
            <a:fld id="{30AF8165-94AA-4B6F-B34B-CAC3438865CD}" type="datetimeFigureOut">
              <a:rPr lang="en-US" smtClean="0"/>
              <a:pPr/>
              <a:t>1/7/2020</a:t>
            </a:fld>
            <a:endParaRPr lang="en-US"/>
          </a:p>
        </p:txBody>
      </p:sp>
      <p:sp>
        <p:nvSpPr>
          <p:cNvPr id="8" name="Footer Placeholder 7"/>
          <p:cNvSpPr>
            <a:spLocks noGrp="1"/>
          </p:cNvSpPr>
          <p:nvPr>
            <p:ph type="ftr" sz="quarter" idx="11"/>
          </p:nvPr>
        </p:nvSpPr>
        <p:spPr>
          <a:xfrm>
            <a:off x="304800" y="6409944"/>
            <a:ext cx="3581400" cy="365760"/>
          </a:xfrm>
          <a:prstGeom prst="rect">
            <a:avLst/>
          </a:prstGeom>
        </p:spPr>
        <p:txBody>
          <a:bodyPr/>
          <a:lstStyle/>
          <a:p>
            <a:pPr>
              <a:defRPr/>
            </a:pP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04629859-34A4-48C4-82E2-D89A6CFA8D54}"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a:xfrm>
            <a:off x="5791200" y="6404984"/>
            <a:ext cx="3044952" cy="365760"/>
          </a:xfrm>
          <a:prstGeom prst="rect">
            <a:avLst/>
          </a:prstGeom>
        </p:spPr>
        <p:txBody>
          <a:bodyPr/>
          <a:lstStyle/>
          <a:p>
            <a:fld id="{30AF8165-94AA-4B6F-B34B-CAC3438865CD}" type="datetimeFigureOut">
              <a:rPr lang="en-US" smtClean="0"/>
              <a:pPr/>
              <a:t>1/7/2020</a:t>
            </a:fld>
            <a:endParaRPr lang="en-US"/>
          </a:p>
        </p:txBody>
      </p:sp>
      <p:sp>
        <p:nvSpPr>
          <p:cNvPr id="4" name="Footer Placeholder 3"/>
          <p:cNvSpPr>
            <a:spLocks noGrp="1"/>
          </p:cNvSpPr>
          <p:nvPr>
            <p:ph type="ftr" sz="quarter" idx="11"/>
          </p:nvPr>
        </p:nvSpPr>
        <p:spPr>
          <a:xfrm>
            <a:off x="304800" y="6410848"/>
            <a:ext cx="3581400" cy="365760"/>
          </a:xfrm>
          <a:prstGeom prst="rect">
            <a:avLst/>
          </a:prstGeom>
        </p:spPr>
        <p:txBody>
          <a:bodyPr/>
          <a:lstStyle/>
          <a:p>
            <a:pPr>
              <a:defRPr/>
            </a:pPr>
            <a:endParaRPr lang="en-US"/>
          </a:p>
        </p:txBody>
      </p:sp>
      <p:sp>
        <p:nvSpPr>
          <p:cNvPr id="5" name="Slide Number Placeholder 4"/>
          <p:cNvSpPr>
            <a:spLocks noGrp="1"/>
          </p:cNvSpPr>
          <p:nvPr>
            <p:ph type="sldNum" sz="quarter" idx="12"/>
          </p:nvPr>
        </p:nvSpPr>
        <p:spPr>
          <a:xfrm>
            <a:off x="4343400" y="1036020"/>
            <a:ext cx="457200" cy="441325"/>
          </a:xfrm>
        </p:spPr>
        <p:txBody>
          <a:bodyPr/>
          <a:lstStyle/>
          <a:p>
            <a:pPr>
              <a:defRPr/>
            </a:pPr>
            <a:fld id="{8993BCB1-167E-4A80-B528-56E7070FF51D}" type="slidenum">
              <a:rPr lang="en-US" smtClean="0"/>
              <a:pPr>
                <a:defRPr/>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a:xfrm>
            <a:off x="5791200" y="6404984"/>
            <a:ext cx="3044952" cy="365760"/>
          </a:xfrm>
          <a:prstGeom prst="rect">
            <a:avLst/>
          </a:prstGeom>
        </p:spPr>
        <p:txBody>
          <a:bodyPr/>
          <a:lstStyle/>
          <a:p>
            <a:fld id="{30AF8165-94AA-4B6F-B34B-CAC3438865CD}" type="datetimeFigureOut">
              <a:rPr lang="en-US" smtClean="0"/>
              <a:pPr/>
              <a:t>1/7/2020</a:t>
            </a:fld>
            <a:endParaRPr lang="en-US"/>
          </a:p>
        </p:txBody>
      </p:sp>
      <p:sp>
        <p:nvSpPr>
          <p:cNvPr id="3" name="Footer Placeholder 2"/>
          <p:cNvSpPr>
            <a:spLocks noGrp="1"/>
          </p:cNvSpPr>
          <p:nvPr>
            <p:ph type="ftr" sz="quarter" idx="11"/>
          </p:nvPr>
        </p:nvSpPr>
        <p:spPr>
          <a:xfrm>
            <a:off x="304800" y="6410848"/>
            <a:ext cx="3581400" cy="365760"/>
          </a:xfrm>
          <a:prstGeom prst="rect">
            <a:avLst/>
          </a:prstGeom>
        </p:spPr>
        <p:txBody>
          <a:bodyPr/>
          <a:lstStyle/>
          <a:p>
            <a:pPr>
              <a:defRPr/>
            </a:pP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043B5F54-E1D7-44C8-9A20-98F2E92DF25D}" type="slidenum">
              <a:rPr lang="en-US" smtClean="0"/>
              <a:pPr>
                <a:defRPr/>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6A7774BA-3424-49E3-B416-3A4E88BAF628}" type="slidenum">
              <a:rPr lang="en-US" smtClean="0"/>
              <a:pPr>
                <a:defRPr/>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91200" y="6404984"/>
            <a:ext cx="3044952" cy="365760"/>
          </a:xfrm>
          <a:prstGeom prst="rect">
            <a:avLst/>
          </a:prstGeom>
        </p:spPr>
        <p:txBody>
          <a:bodyPr/>
          <a:lstStyle/>
          <a:p>
            <a:fld id="{30AF8165-94AA-4B6F-B34B-CAC3438865CD}" type="datetimeFigureOut">
              <a:rPr lang="en-US" smtClean="0"/>
              <a:pPr/>
              <a:t>1/7/2020</a:t>
            </a:fld>
            <a:endParaRPr lang="en-US"/>
          </a:p>
        </p:txBody>
      </p:sp>
      <p:sp>
        <p:nvSpPr>
          <p:cNvPr id="6" name="Footer Placeholder 5"/>
          <p:cNvSpPr>
            <a:spLocks noGrp="1"/>
          </p:cNvSpPr>
          <p:nvPr>
            <p:ph type="ftr" sz="quarter" idx="11"/>
          </p:nvPr>
        </p:nvSpPr>
        <p:spPr>
          <a:xfrm>
            <a:off x="301752" y="6410848"/>
            <a:ext cx="3383280" cy="365760"/>
          </a:xfrm>
          <a:prstGeom prst="rect">
            <a:avLst/>
          </a:prstGeom>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pPr>
              <a:defRPr/>
            </a:pPr>
            <a:fld id="{53F41A0E-07EB-47DF-8E09-47A7AED5643B}" type="slidenum">
              <a:rPr lang="en-US" smtClean="0"/>
              <a:pPr>
                <a:defRPr/>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a:prstGeom prst="rect">
            <a:avLst/>
          </a:prstGeom>
        </p:spPr>
        <p:txBody>
          <a:bodyPr/>
          <a:lstStyle/>
          <a:p>
            <a:fld id="{30AF8165-94AA-4B6F-B34B-CAC3438865CD}" type="datetimeFigureOut">
              <a:rPr lang="en-US" smtClean="0"/>
              <a:pPr/>
              <a:t>1/7/2020</a:t>
            </a:fld>
            <a:endParaRPr lang="en-US"/>
          </a:p>
        </p:txBody>
      </p:sp>
      <p:sp>
        <p:nvSpPr>
          <p:cNvPr id="6" name="Footer Placeholder 5"/>
          <p:cNvSpPr>
            <a:spLocks noGrp="1"/>
          </p:cNvSpPr>
          <p:nvPr>
            <p:ph type="ftr" sz="quarter" idx="11"/>
          </p:nvPr>
        </p:nvSpPr>
        <p:spPr>
          <a:xfrm>
            <a:off x="301752" y="6410848"/>
            <a:ext cx="3584448" cy="365760"/>
          </a:xfrm>
          <a:prstGeom prst="rect">
            <a:avLst/>
          </a:prstGeom>
        </p:spPr>
        <p:txBody>
          <a:bodyPr/>
          <a:lstStyle/>
          <a:p>
            <a:pPr>
              <a:defRPr/>
            </a:pPr>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a:spLocks noChangeArrowheads="1"/>
          </p:cNvSpPr>
          <p:nvPr userDrawn="1"/>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EB9B898C-1818-4710-85BD-199E1AA47096}" type="slidenum">
              <a:rPr lang="en-US" smtClean="0"/>
              <a:pPr>
                <a:defRPr/>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 name="TextBox 1"/>
          <p:cNvSpPr txBox="1"/>
          <p:nvPr userDrawn="1"/>
        </p:nvSpPr>
        <p:spPr>
          <a:xfrm>
            <a:off x="301752" y="6388385"/>
            <a:ext cx="3965448" cy="369332"/>
          </a:xfrm>
          <a:prstGeom prst="rect">
            <a:avLst/>
          </a:prstGeom>
          <a:noFill/>
          <a:ln>
            <a:noFill/>
          </a:ln>
        </p:spPr>
        <p:txBody>
          <a:bodyPr wrap="square" rtlCol="0">
            <a:spAutoFit/>
          </a:bodyPr>
          <a:lstStyle/>
          <a:p>
            <a:r>
              <a:rPr lang="en-US" sz="1800" b="1" kern="1200">
                <a:solidFill>
                  <a:schemeClr val="tx1"/>
                </a:solidFill>
                <a:effectLst/>
                <a:latin typeface="Times New Roman" pitchFamily="18" charset="0"/>
                <a:ea typeface="+mn-ea"/>
                <a:cs typeface="+mn-cs"/>
              </a:rPr>
              <a:t>©Coppersmith Brockelman PLC </a:t>
            </a:r>
            <a:endParaRPr lang="en-US" dirty="0"/>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p:transition>
    <p:random/>
  </p:transition>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Grp="1" noChangeArrowheads="1"/>
          </p:cNvSpPr>
          <p:nvPr>
            <p:ph type="subTitle" idx="1"/>
          </p:nvPr>
        </p:nvSpPr>
        <p:spPr>
          <a:xfrm>
            <a:off x="1058862" y="2667000"/>
            <a:ext cx="7029450" cy="3505200"/>
          </a:xfrm>
        </p:spPr>
        <p:txBody>
          <a:bodyPr>
            <a:noAutofit/>
          </a:bodyPr>
          <a:lstStyle/>
          <a:p>
            <a:pPr algn="ctr" eaLnBrk="1" hangingPunct="1"/>
            <a:r>
              <a:rPr lang="en-US" sz="2400" dirty="0">
                <a:latin typeface="+mj-lt"/>
              </a:rPr>
              <a:t>Arizona Society of healthcare Attorneys</a:t>
            </a:r>
          </a:p>
          <a:p>
            <a:pPr algn="ctr" eaLnBrk="1" hangingPunct="1"/>
            <a:r>
              <a:rPr lang="en-US" sz="1800" dirty="0">
                <a:latin typeface="+mj-lt"/>
              </a:rPr>
              <a:t>January 13, </a:t>
            </a:r>
            <a:r>
              <a:rPr lang="en-US" sz="1800" dirty="0" smtClean="0">
                <a:latin typeface="+mj-lt"/>
              </a:rPr>
              <a:t>2020</a:t>
            </a:r>
          </a:p>
          <a:p>
            <a:pPr algn="ctr" eaLnBrk="1" hangingPunct="1"/>
            <a:endParaRPr lang="en-US" sz="1800" dirty="0">
              <a:latin typeface="+mj-lt"/>
            </a:endParaRPr>
          </a:p>
          <a:p>
            <a:pPr algn="ctr" eaLnBrk="1" hangingPunct="1"/>
            <a:r>
              <a:rPr lang="en-US" sz="2200" b="1" dirty="0">
                <a:latin typeface="+mj-lt"/>
              </a:rPr>
              <a:t>Karen </a:t>
            </a:r>
            <a:r>
              <a:rPr lang="en-US" sz="2200" b="1" dirty="0" smtClean="0">
                <a:latin typeface="+mj-lt"/>
              </a:rPr>
              <a:t>Owens   </a:t>
            </a:r>
            <a:r>
              <a:rPr lang="en-US" sz="2200" dirty="0" smtClean="0">
                <a:latin typeface="+mj-lt"/>
              </a:rPr>
              <a:t>Marki </a:t>
            </a:r>
            <a:r>
              <a:rPr lang="en-US" sz="2200" dirty="0" err="1">
                <a:latin typeface="+mj-lt"/>
              </a:rPr>
              <a:t>stewart</a:t>
            </a:r>
            <a:r>
              <a:rPr lang="en-US" sz="2200" b="1" dirty="0">
                <a:latin typeface="+mj-lt"/>
              </a:rPr>
              <a:t> </a:t>
            </a:r>
          </a:p>
          <a:p>
            <a:pPr algn="ctr" eaLnBrk="1" hangingPunct="1"/>
            <a:r>
              <a:rPr lang="en-US" sz="1800" dirty="0">
                <a:latin typeface="+mj-lt"/>
              </a:rPr>
              <a:t>COPPERSMITH BROCKELMAN Plc</a:t>
            </a:r>
          </a:p>
          <a:p>
            <a:pPr algn="ctr" eaLnBrk="1" hangingPunct="1"/>
            <a:r>
              <a:rPr lang="en-US" sz="2400" dirty="0">
                <a:latin typeface="+mj-lt"/>
              </a:rPr>
              <a:t>Janice dinner</a:t>
            </a:r>
          </a:p>
          <a:p>
            <a:pPr algn="ctr" eaLnBrk="1" hangingPunct="1"/>
            <a:r>
              <a:rPr lang="en-US" sz="1800" dirty="0">
                <a:latin typeface="+mj-lt"/>
              </a:rPr>
              <a:t>Banner health</a:t>
            </a:r>
          </a:p>
          <a:p>
            <a:pPr algn="ctr" eaLnBrk="1" hangingPunct="1"/>
            <a:endParaRPr lang="en-US" sz="2200" b="1" dirty="0">
              <a:latin typeface="+mj-lt"/>
            </a:endParaRPr>
          </a:p>
        </p:txBody>
      </p:sp>
      <p:sp>
        <p:nvSpPr>
          <p:cNvPr id="3076" name="Rectangle 4"/>
          <p:cNvSpPr>
            <a:spLocks noGrp="1" noChangeArrowheads="1"/>
          </p:cNvSpPr>
          <p:nvPr>
            <p:ph type="ctrTitle"/>
          </p:nvPr>
        </p:nvSpPr>
        <p:spPr>
          <a:xfrm>
            <a:off x="762000" y="533400"/>
            <a:ext cx="7623175" cy="1905001"/>
          </a:xfrm>
        </p:spPr>
        <p:txBody>
          <a:bodyPr>
            <a:normAutofit fontScale="90000"/>
          </a:bodyPr>
          <a:lstStyle/>
          <a:p>
            <a:pPr eaLnBrk="1" hangingPunct="1">
              <a:lnSpc>
                <a:spcPct val="80000"/>
              </a:lnSpc>
              <a:defRPr/>
            </a:pPr>
            <a:r>
              <a:rPr lang="en-US" sz="3200" b="0" dirty="0"/>
              <a:t/>
            </a:r>
            <a:br>
              <a:rPr lang="en-US" sz="3200" b="0" dirty="0"/>
            </a:br>
            <a:r>
              <a:rPr lang="en-US" sz="3200" b="0" dirty="0"/>
              <a:t/>
            </a:r>
            <a:br>
              <a:rPr lang="en-US" sz="3200" b="0" dirty="0"/>
            </a:br>
            <a:r>
              <a:rPr lang="en-US" sz="3200" b="0" dirty="0"/>
              <a:t/>
            </a:r>
            <a:br>
              <a:rPr lang="en-US" sz="3200" b="0" dirty="0"/>
            </a:br>
            <a:r>
              <a:rPr lang="en-US" sz="4900" b="0" dirty="0"/>
              <a:t>MEDICAL STAFF PEER REVIEW BASICS</a:t>
            </a:r>
            <a:r>
              <a:rPr lang="en-US" sz="4400" b="0" dirty="0"/>
              <a:t/>
            </a:r>
            <a:br>
              <a:rPr lang="en-US" sz="4400" b="0" dirty="0"/>
            </a:br>
            <a:endParaRPr lang="en-US" sz="4400" b="0" dirty="0"/>
          </a:p>
        </p:txBody>
      </p:sp>
    </p:spTree>
  </p:cSld>
  <p:clrMapOvr>
    <a:masterClrMapping/>
  </p:clrMapOvr>
  <p:transition advClick="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fade">
                                      <p:cBhvr>
                                        <p:cTn id="7" dur="1000"/>
                                        <p:tgtEl>
                                          <p:spTgt spid="3076"/>
                                        </p:tgtEl>
                                      </p:cBhvr>
                                    </p:animEffect>
                                  </p:childTnLst>
                                </p:cTn>
                              </p:par>
                              <p:par>
                                <p:cTn id="8" presetID="2" presetClass="entr" presetSubtype="4" fill="hold" grpId="0" nodeType="withEffect">
                                  <p:stCondLst>
                                    <p:cond delay="0"/>
                                  </p:stCondLst>
                                  <p:childTnLst>
                                    <p:set>
                                      <p:cBhvr>
                                        <p:cTn id="9" dur="1" fill="hold">
                                          <p:stCondLst>
                                            <p:cond delay="0"/>
                                          </p:stCondLst>
                                        </p:cTn>
                                        <p:tgtEl>
                                          <p:spTgt spid="3077">
                                            <p:txEl>
                                              <p:pRg st="0" end="0"/>
                                            </p:txEl>
                                          </p:spTgt>
                                        </p:tgtEl>
                                        <p:attrNameLst>
                                          <p:attrName>style.visibility</p:attrName>
                                        </p:attrNameLst>
                                      </p:cBhvr>
                                      <p:to>
                                        <p:strVal val="visible"/>
                                      </p:to>
                                    </p:set>
                                    <p:anim calcmode="lin" valueType="num">
                                      <p:cBhvr additive="base">
                                        <p:cTn id="10"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3077">
                                            <p:txEl>
                                              <p:pRg st="1" end="1"/>
                                            </p:txEl>
                                          </p:spTgt>
                                        </p:tgtEl>
                                        <p:attrNameLst>
                                          <p:attrName>style.visibility</p:attrName>
                                        </p:attrNameLst>
                                      </p:cBhvr>
                                      <p:to>
                                        <p:strVal val="visible"/>
                                      </p:to>
                                    </p:set>
                                    <p:anim calcmode="lin" valueType="num">
                                      <p:cBhvr additive="base">
                                        <p:cTn id="14"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077">
                                            <p:txEl>
                                              <p:pRg st="3" end="3"/>
                                            </p:txEl>
                                          </p:spTgt>
                                        </p:tgtEl>
                                        <p:attrNameLst>
                                          <p:attrName>style.visibility</p:attrName>
                                        </p:attrNameLst>
                                      </p:cBhvr>
                                      <p:to>
                                        <p:strVal val="visible"/>
                                      </p:to>
                                    </p:set>
                                    <p:anim calcmode="lin" valueType="num">
                                      <p:cBhvr additive="base">
                                        <p:cTn id="18"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077">
                                            <p:txEl>
                                              <p:pRg st="4" end="4"/>
                                            </p:txEl>
                                          </p:spTgt>
                                        </p:tgtEl>
                                        <p:attrNameLst>
                                          <p:attrName>style.visibility</p:attrName>
                                        </p:attrNameLst>
                                      </p:cBhvr>
                                      <p:to>
                                        <p:strVal val="visible"/>
                                      </p:to>
                                    </p:set>
                                    <p:anim calcmode="lin" valueType="num">
                                      <p:cBhvr additive="base">
                                        <p:cTn id="22"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077">
                                            <p:txEl>
                                              <p:pRg st="5" end="5"/>
                                            </p:txEl>
                                          </p:spTgt>
                                        </p:tgtEl>
                                        <p:attrNameLst>
                                          <p:attrName>style.visibility</p:attrName>
                                        </p:attrNameLst>
                                      </p:cBhvr>
                                      <p:to>
                                        <p:strVal val="visible"/>
                                      </p:to>
                                    </p:set>
                                    <p:anim calcmode="lin" valueType="num">
                                      <p:cBhvr additive="base">
                                        <p:cTn id="26" dur="500" fill="hold"/>
                                        <p:tgtEl>
                                          <p:spTgt spid="3077">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077">
                                            <p:txEl>
                                              <p:pRg st="5" end="5"/>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077">
                                            <p:txEl>
                                              <p:pRg st="6" end="6"/>
                                            </p:txEl>
                                          </p:spTgt>
                                        </p:tgtEl>
                                        <p:attrNameLst>
                                          <p:attrName>style.visibility</p:attrName>
                                        </p:attrNameLst>
                                      </p:cBhvr>
                                      <p:to>
                                        <p:strVal val="visible"/>
                                      </p:to>
                                    </p:set>
                                    <p:anim calcmode="lin" valueType="num">
                                      <p:cBhvr additive="base">
                                        <p:cTn id="30" dur="500" fill="hold"/>
                                        <p:tgtEl>
                                          <p:spTgt spid="3077">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07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allAtOnce"/>
      <p:bldP spid="307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Credentialing </a:t>
            </a:r>
          </a:p>
        </p:txBody>
      </p:sp>
      <p:sp>
        <p:nvSpPr>
          <p:cNvPr id="3" name="Slide Number Placeholder 2"/>
          <p:cNvSpPr>
            <a:spLocks noGrp="1"/>
          </p:cNvSpPr>
          <p:nvPr>
            <p:ph type="sldNum" sz="quarter" idx="12"/>
          </p:nvPr>
        </p:nvSpPr>
        <p:spPr/>
        <p:txBody>
          <a:bodyPr/>
          <a:lstStyle/>
          <a:p>
            <a:pPr>
              <a:defRPr/>
            </a:pPr>
            <a:fld id="{FA24CBF1-B83B-47F7-A89F-8089D1780264}" type="slidenum">
              <a:rPr lang="en-US" smtClean="0"/>
              <a:pPr>
                <a:defRPr/>
              </a:pPr>
              <a:t>10</a:t>
            </a:fld>
            <a:endParaRPr lang="en-US"/>
          </a:p>
        </p:txBody>
      </p:sp>
      <p:sp>
        <p:nvSpPr>
          <p:cNvPr id="4" name="Content Placeholder 3"/>
          <p:cNvSpPr>
            <a:spLocks noGrp="1"/>
          </p:cNvSpPr>
          <p:nvPr>
            <p:ph sz="quarter" idx="1"/>
          </p:nvPr>
        </p:nvSpPr>
        <p:spPr/>
        <p:txBody>
          <a:bodyPr/>
          <a:lstStyle/>
          <a:p>
            <a:r>
              <a:rPr lang="en-US" b="1" dirty="0"/>
              <a:t>Hospitals, surgery centers</a:t>
            </a:r>
            <a:r>
              <a:rPr lang="en-US" dirty="0"/>
              <a:t>:  must credential  applicants for medical staff membership, then </a:t>
            </a:r>
            <a:r>
              <a:rPr lang="en-US" dirty="0" err="1"/>
              <a:t>recredential</a:t>
            </a:r>
            <a:r>
              <a:rPr lang="en-US" dirty="0"/>
              <a:t> at least every 2 years. </a:t>
            </a:r>
          </a:p>
          <a:p>
            <a:r>
              <a:rPr lang="en-US" dirty="0"/>
              <a:t> </a:t>
            </a:r>
            <a:r>
              <a:rPr lang="en-US" b="1" dirty="0"/>
              <a:t>Managed care organizations</a:t>
            </a:r>
            <a:r>
              <a:rPr lang="en-US" dirty="0"/>
              <a:t>: NCQA requires </a:t>
            </a:r>
            <a:r>
              <a:rPr lang="en-US" dirty="0" err="1"/>
              <a:t>recredentialing</a:t>
            </a:r>
            <a:r>
              <a:rPr lang="en-US" dirty="0"/>
              <a:t> every 3 years</a:t>
            </a:r>
          </a:p>
          <a:p>
            <a:r>
              <a:rPr lang="en-US" b="1" dirty="0"/>
              <a:t>Detailed application</a:t>
            </a:r>
            <a:r>
              <a:rPr lang="en-US" dirty="0"/>
              <a:t>: education, training, work history, time gaps, professional licenses, other medical staffs, experience, malpractice cases, discipline, references, continuing education, TB exposure, criminal background check </a:t>
            </a:r>
          </a:p>
        </p:txBody>
      </p:sp>
    </p:spTree>
    <p:extLst>
      <p:ext uri="{BB962C8B-B14F-4D97-AF65-F5344CB8AC3E}">
        <p14:creationId xmlns:p14="http://schemas.microsoft.com/office/powerpoint/2010/main" val="4096345083"/>
      </p:ext>
    </p:ext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Credentialing, cont. </a:t>
            </a:r>
          </a:p>
        </p:txBody>
      </p:sp>
      <p:sp>
        <p:nvSpPr>
          <p:cNvPr id="3" name="Slide Number Placeholder 2"/>
          <p:cNvSpPr>
            <a:spLocks noGrp="1"/>
          </p:cNvSpPr>
          <p:nvPr>
            <p:ph type="sldNum" sz="quarter" idx="12"/>
          </p:nvPr>
        </p:nvSpPr>
        <p:spPr/>
        <p:txBody>
          <a:bodyPr/>
          <a:lstStyle/>
          <a:p>
            <a:pPr>
              <a:defRPr/>
            </a:pPr>
            <a:fld id="{FA24CBF1-B83B-47F7-A89F-8089D1780264}" type="slidenum">
              <a:rPr lang="en-US" smtClean="0"/>
              <a:pPr>
                <a:defRPr/>
              </a:pPr>
              <a:t>11</a:t>
            </a:fld>
            <a:endParaRPr lang="en-US"/>
          </a:p>
        </p:txBody>
      </p:sp>
      <p:sp>
        <p:nvSpPr>
          <p:cNvPr id="4" name="Content Placeholder 3"/>
          <p:cNvSpPr>
            <a:spLocks noGrp="1"/>
          </p:cNvSpPr>
          <p:nvPr>
            <p:ph sz="quarter" idx="1"/>
          </p:nvPr>
        </p:nvSpPr>
        <p:spPr/>
        <p:txBody>
          <a:bodyPr>
            <a:normAutofit lnSpcReduction="10000"/>
          </a:bodyPr>
          <a:lstStyle/>
          <a:p>
            <a:r>
              <a:rPr lang="en-US" dirty="0"/>
              <a:t>Provider submits credentialing info to hospital/MCO.</a:t>
            </a:r>
          </a:p>
          <a:p>
            <a:r>
              <a:rPr lang="en-US" dirty="0"/>
              <a:t>Credentialing info verified, National Practitioner Data Bank (NPDB) queried. Practitioner may be interviewed, asked for more info.  </a:t>
            </a:r>
          </a:p>
          <a:p>
            <a:r>
              <a:rPr lang="en-US" dirty="0"/>
              <a:t>Medical Executive Committee (governing body of hospital medical staff) makes recommendation.  MCO quality committee makes recommendation.   </a:t>
            </a:r>
          </a:p>
          <a:p>
            <a:r>
              <a:rPr lang="en-US" dirty="0"/>
              <a:t> Hospitals typically offer applicants hearing/appeal when initial application denied  based on individual deficits; MCOs do not.  </a:t>
            </a:r>
          </a:p>
          <a:p>
            <a:endParaRPr lang="en-US" dirty="0"/>
          </a:p>
        </p:txBody>
      </p:sp>
    </p:spTree>
    <p:extLst>
      <p:ext uri="{BB962C8B-B14F-4D97-AF65-F5344CB8AC3E}">
        <p14:creationId xmlns:p14="http://schemas.microsoft.com/office/powerpoint/2010/main" val="1867157156"/>
      </p:ext>
    </p:extLst>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Credentialing Actions</a:t>
            </a:r>
          </a:p>
        </p:txBody>
      </p:sp>
      <p:sp>
        <p:nvSpPr>
          <p:cNvPr id="3" name="Slide Number Placeholder 2"/>
          <p:cNvSpPr>
            <a:spLocks noGrp="1"/>
          </p:cNvSpPr>
          <p:nvPr>
            <p:ph type="sldNum" sz="quarter" idx="12"/>
          </p:nvPr>
        </p:nvSpPr>
        <p:spPr>
          <a:xfrm>
            <a:off x="4361688" y="1026372"/>
            <a:ext cx="457200" cy="650028"/>
          </a:xfrm>
        </p:spPr>
        <p:txBody>
          <a:bodyPr/>
          <a:lstStyle/>
          <a:p>
            <a:pPr>
              <a:defRPr/>
            </a:pPr>
            <a:fld id="{FA24CBF1-B83B-47F7-A89F-8089D1780264}" type="slidenum">
              <a:rPr lang="en-US" smtClean="0"/>
              <a:pPr>
                <a:defRPr/>
              </a:pPr>
              <a:t>12</a:t>
            </a:fld>
            <a:endParaRPr lang="en-US"/>
          </a:p>
        </p:txBody>
      </p:sp>
      <p:sp>
        <p:nvSpPr>
          <p:cNvPr id="4" name="Content Placeholder 3"/>
          <p:cNvSpPr>
            <a:spLocks noGrp="1"/>
          </p:cNvSpPr>
          <p:nvPr>
            <p:ph sz="quarter" idx="1"/>
          </p:nvPr>
        </p:nvSpPr>
        <p:spPr>
          <a:xfrm>
            <a:off x="301752" y="2286000"/>
            <a:ext cx="8503920" cy="3813048"/>
          </a:xfrm>
        </p:spPr>
        <p:txBody>
          <a:bodyPr/>
          <a:lstStyle/>
          <a:p>
            <a:r>
              <a:rPr lang="en-US" dirty="0"/>
              <a:t>On reappointment and during term of appointment:  hospitals/MCOs generally offer hearing/appeal for adverse credentialing actions.  </a:t>
            </a:r>
          </a:p>
          <a:p>
            <a:r>
              <a:rPr lang="en-US" dirty="0"/>
              <a:t>Bylaws/policies may include exceptions for actions that do not give rise to hearing rights, such as termination due to an exclusive contract. </a:t>
            </a:r>
          </a:p>
        </p:txBody>
      </p:sp>
    </p:spTree>
    <p:extLst>
      <p:ext uri="{BB962C8B-B14F-4D97-AF65-F5344CB8AC3E}">
        <p14:creationId xmlns:p14="http://schemas.microsoft.com/office/powerpoint/2010/main" val="1796822579"/>
      </p:ext>
    </p:extLst>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Ongoing Peer Review</a:t>
            </a:r>
          </a:p>
        </p:txBody>
      </p:sp>
      <p:sp>
        <p:nvSpPr>
          <p:cNvPr id="3" name="Slide Number Placeholder 2"/>
          <p:cNvSpPr>
            <a:spLocks noGrp="1"/>
          </p:cNvSpPr>
          <p:nvPr>
            <p:ph type="sldNum" sz="quarter" idx="12"/>
          </p:nvPr>
        </p:nvSpPr>
        <p:spPr/>
        <p:txBody>
          <a:bodyPr/>
          <a:lstStyle/>
          <a:p>
            <a:pPr>
              <a:defRPr/>
            </a:pPr>
            <a:fld id="{FA24CBF1-B83B-47F7-A89F-8089D1780264}" type="slidenum">
              <a:rPr lang="en-US" smtClean="0"/>
              <a:pPr>
                <a:defRPr/>
              </a:pPr>
              <a:t>13</a:t>
            </a:fld>
            <a:endParaRPr lang="en-US"/>
          </a:p>
        </p:txBody>
      </p:sp>
      <p:pic>
        <p:nvPicPr>
          <p:cNvPr id="7" name="Content Placeholder 6"/>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838200" y="1752600"/>
            <a:ext cx="7467600" cy="3733800"/>
          </a:xfrm>
        </p:spPr>
      </p:pic>
    </p:spTree>
    <p:extLst>
      <p:ext uri="{BB962C8B-B14F-4D97-AF65-F5344CB8AC3E}">
        <p14:creationId xmlns:p14="http://schemas.microsoft.com/office/powerpoint/2010/main" val="1225755181"/>
      </p:ext>
    </p:extLst>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Ongoing Peer Review</a:t>
            </a:r>
          </a:p>
        </p:txBody>
      </p:sp>
      <p:sp>
        <p:nvSpPr>
          <p:cNvPr id="3" name="Slide Number Placeholder 2"/>
          <p:cNvSpPr>
            <a:spLocks noGrp="1"/>
          </p:cNvSpPr>
          <p:nvPr>
            <p:ph type="sldNum" sz="quarter" idx="12"/>
          </p:nvPr>
        </p:nvSpPr>
        <p:spPr/>
        <p:txBody>
          <a:bodyPr/>
          <a:lstStyle/>
          <a:p>
            <a:pPr>
              <a:defRPr/>
            </a:pPr>
            <a:fld id="{FA24CBF1-B83B-47F7-A89F-8089D1780264}" type="slidenum">
              <a:rPr lang="en-US" smtClean="0"/>
              <a:pPr>
                <a:defRPr/>
              </a:pPr>
              <a:t>14</a:t>
            </a:fld>
            <a:endParaRPr lang="en-US"/>
          </a:p>
        </p:txBody>
      </p:sp>
      <p:sp>
        <p:nvSpPr>
          <p:cNvPr id="4" name="Content Placeholder 3"/>
          <p:cNvSpPr>
            <a:spLocks noGrp="1"/>
          </p:cNvSpPr>
          <p:nvPr>
            <p:ph sz="quarter" idx="1"/>
          </p:nvPr>
        </p:nvSpPr>
        <p:spPr>
          <a:xfrm>
            <a:off x="301752" y="1828800"/>
            <a:ext cx="8503920" cy="4270248"/>
          </a:xfrm>
        </p:spPr>
        <p:txBody>
          <a:bodyPr/>
          <a:lstStyle/>
          <a:p>
            <a:r>
              <a:rPr lang="en-US" dirty="0"/>
              <a:t>Periodic review of competence and conduct:</a:t>
            </a:r>
          </a:p>
          <a:p>
            <a:pPr lvl="1"/>
            <a:r>
              <a:rPr lang="en-US" dirty="0"/>
              <a:t>Quality management screens, </a:t>
            </a:r>
            <a:r>
              <a:rPr lang="en-US" i="1" dirty="0"/>
              <a:t>e.g.</a:t>
            </a:r>
            <a:r>
              <a:rPr lang="en-US" dirty="0"/>
              <a:t>, morbidity and mortality, blood loss, returns within 30 days</a:t>
            </a:r>
          </a:p>
          <a:p>
            <a:pPr lvl="1"/>
            <a:r>
              <a:rPr lang="en-US" dirty="0"/>
              <a:t>Sentinel events</a:t>
            </a:r>
          </a:p>
          <a:p>
            <a:pPr lvl="1"/>
            <a:r>
              <a:rPr lang="en-US" dirty="0"/>
              <a:t>Reports by colleagues, nursing staff, patients </a:t>
            </a:r>
          </a:p>
          <a:p>
            <a:pPr lvl="1"/>
            <a:r>
              <a:rPr lang="en-US" dirty="0"/>
              <a:t>Medical malpractice cases</a:t>
            </a:r>
          </a:p>
          <a:p>
            <a:pPr lvl="1"/>
            <a:r>
              <a:rPr lang="en-US" dirty="0"/>
              <a:t>Actions by other health care institutions</a:t>
            </a:r>
          </a:p>
          <a:p>
            <a:pPr lvl="1"/>
            <a:r>
              <a:rPr lang="en-US" dirty="0"/>
              <a:t>Actions by professional board </a:t>
            </a:r>
          </a:p>
          <a:p>
            <a:pPr lvl="1"/>
            <a:r>
              <a:rPr lang="en-US" dirty="0"/>
              <a:t>NPDB report</a:t>
            </a:r>
          </a:p>
          <a:p>
            <a:pPr lvl="1"/>
            <a:endParaRPr lang="en-US" dirty="0"/>
          </a:p>
        </p:txBody>
      </p:sp>
    </p:spTree>
    <p:extLst>
      <p:ext uri="{BB962C8B-B14F-4D97-AF65-F5344CB8AC3E}">
        <p14:creationId xmlns:p14="http://schemas.microsoft.com/office/powerpoint/2010/main" val="307764423"/>
      </p:ext>
    </p:extLst>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lstStyle/>
          <a:p>
            <a:pPr eaLnBrk="1" hangingPunct="1">
              <a:defRPr/>
            </a:pPr>
            <a:r>
              <a:rPr lang="en-US"/>
              <a:t>Routine Peer Review</a:t>
            </a:r>
          </a:p>
        </p:txBody>
      </p:sp>
      <p:sp>
        <p:nvSpPr>
          <p:cNvPr id="33796" name="Slide Number Placeholder 5"/>
          <p:cNvSpPr>
            <a:spLocks noGrp="1"/>
          </p:cNvSpPr>
          <p:nvPr>
            <p:ph type="sldNum" sz="quarter" idx="12"/>
          </p:nvPr>
        </p:nvSpPr>
        <p:spPr>
          <a:noFill/>
        </p:spPr>
        <p:txBody>
          <a:bodyPr/>
          <a:lstStyle/>
          <a:p>
            <a:fld id="{33934138-AE23-4F4B-8A49-E9DD62DE7BE5}" type="slidenum">
              <a:rPr lang="en-US"/>
              <a:pPr/>
              <a:t>15</a:t>
            </a:fld>
            <a:endParaRPr lang="en-US"/>
          </a:p>
        </p:txBody>
      </p:sp>
      <p:sp>
        <p:nvSpPr>
          <p:cNvPr id="33795" name="Rectangle 3"/>
          <p:cNvSpPr>
            <a:spLocks noGrp="1" noChangeArrowheads="1"/>
          </p:cNvSpPr>
          <p:nvPr>
            <p:ph sz="quarter" idx="1"/>
          </p:nvPr>
        </p:nvSpPr>
        <p:spPr>
          <a:xfrm>
            <a:off x="301752" y="1676400"/>
            <a:ext cx="8503920" cy="4422648"/>
          </a:xfrm>
        </p:spPr>
        <p:txBody>
          <a:bodyPr>
            <a:normAutofit lnSpcReduction="10000"/>
          </a:bodyPr>
          <a:lstStyle/>
          <a:p>
            <a:pPr eaLnBrk="1" hangingPunct="1"/>
            <a:r>
              <a:rPr lang="en-US" sz="2800" dirty="0"/>
              <a:t>Peer review goes on every day.  Hospitals/groups/MCOs use departmental committees, multidisciplinary committee, individual reviewers, administrative medical officers</a:t>
            </a:r>
          </a:p>
          <a:p>
            <a:r>
              <a:rPr lang="en-US" sz="2800" u="sng" dirty="0"/>
              <a:t>Most peer review does not result in adverse actions</a:t>
            </a:r>
            <a:r>
              <a:rPr lang="en-US" sz="2800" dirty="0"/>
              <a:t>.   </a:t>
            </a:r>
            <a:r>
              <a:rPr lang="en-US" dirty="0"/>
              <a:t>Not med mal approach.  Instead, looking for:</a:t>
            </a:r>
          </a:p>
          <a:p>
            <a:pPr lvl="1"/>
            <a:r>
              <a:rPr lang="en-US" dirty="0"/>
              <a:t>Patterns </a:t>
            </a:r>
          </a:p>
          <a:p>
            <a:pPr lvl="1"/>
            <a:r>
              <a:rPr lang="en-US" dirty="0"/>
              <a:t>Seriousness</a:t>
            </a:r>
          </a:p>
          <a:p>
            <a:pPr lvl="1"/>
            <a:r>
              <a:rPr lang="en-US" dirty="0"/>
              <a:t>Self-awareness and willingness to improve	</a:t>
            </a:r>
          </a:p>
          <a:p>
            <a:pPr eaLnBrk="1" hangingPunct="1"/>
            <a:endParaRPr lang="en-US" sz="2800" u="sng" dirty="0"/>
          </a:p>
        </p:txBody>
      </p:sp>
    </p:spTree>
  </p:cSld>
  <p:clrMapOvr>
    <a:masterClrMapping/>
  </p:clrMapOvr>
  <p:transition advClick="0">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eaLnBrk="1" hangingPunct="1">
              <a:defRPr/>
            </a:pPr>
            <a:r>
              <a:rPr lang="en-US" dirty="0"/>
              <a:t>Disruptive Conduct</a:t>
            </a:r>
          </a:p>
        </p:txBody>
      </p:sp>
      <p:sp>
        <p:nvSpPr>
          <p:cNvPr id="23556" name="Slide Number Placeholder 3"/>
          <p:cNvSpPr>
            <a:spLocks noGrp="1"/>
          </p:cNvSpPr>
          <p:nvPr>
            <p:ph type="sldNum" sz="quarter" idx="12"/>
          </p:nvPr>
        </p:nvSpPr>
        <p:spPr>
          <a:noFill/>
        </p:spPr>
        <p:txBody>
          <a:bodyPr/>
          <a:lstStyle/>
          <a:p>
            <a:fld id="{84C57789-4B69-447E-89B9-0996AB9791E2}" type="slidenum">
              <a:rPr lang="en-US"/>
              <a:pPr/>
              <a:t>16</a:t>
            </a:fld>
            <a:endParaRPr lang="en-US"/>
          </a:p>
        </p:txBody>
      </p:sp>
      <p:sp>
        <p:nvSpPr>
          <p:cNvPr id="23555" name="Content Placeholder 2"/>
          <p:cNvSpPr>
            <a:spLocks noGrp="1"/>
          </p:cNvSpPr>
          <p:nvPr>
            <p:ph sz="quarter" idx="1"/>
          </p:nvPr>
        </p:nvSpPr>
        <p:spPr>
          <a:xfrm>
            <a:off x="609600" y="1905000"/>
            <a:ext cx="8229600" cy="3962400"/>
          </a:xfrm>
        </p:spPr>
        <p:txBody>
          <a:bodyPr/>
          <a:lstStyle/>
          <a:p>
            <a:pPr eaLnBrk="1" hangingPunct="1"/>
            <a:r>
              <a:rPr lang="en-US" dirty="0">
                <a:solidFill>
                  <a:schemeClr val="tx2"/>
                </a:solidFill>
              </a:rPr>
              <a:t>Provider discipline often involves some behavioral issue.  Poor behavior often affects a practitioner’s ability to provide proper care.   </a:t>
            </a:r>
          </a:p>
          <a:p>
            <a:pPr eaLnBrk="1" hangingPunct="1"/>
            <a:r>
              <a:rPr lang="en-US" dirty="0">
                <a:solidFill>
                  <a:schemeClr val="tx2"/>
                </a:solidFill>
              </a:rPr>
              <a:t>Also can affect quality and staff turnover. Disrupts entire team; can lead nurses to practice outside scope,  inadequate communication.  Staff feel less connected to unit and organization. </a:t>
            </a:r>
          </a:p>
          <a:p>
            <a:pPr eaLnBrk="1" hangingPunct="1"/>
            <a:r>
              <a:rPr lang="en-US" dirty="0">
                <a:solidFill>
                  <a:schemeClr val="tx2"/>
                </a:solidFill>
              </a:rPr>
              <a:t>Patient harm can occur.  </a:t>
            </a:r>
          </a:p>
          <a:p>
            <a:pPr eaLnBrk="1" hangingPunct="1"/>
            <a:endParaRPr lang="en-US" dirty="0"/>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Disruptive Conduct</a:t>
            </a:r>
          </a:p>
        </p:txBody>
      </p:sp>
      <p:sp>
        <p:nvSpPr>
          <p:cNvPr id="24580" name="Slide Number Placeholder 3"/>
          <p:cNvSpPr>
            <a:spLocks noGrp="1"/>
          </p:cNvSpPr>
          <p:nvPr>
            <p:ph type="sldNum" sz="quarter" idx="12"/>
          </p:nvPr>
        </p:nvSpPr>
        <p:spPr>
          <a:noFill/>
        </p:spPr>
        <p:txBody>
          <a:bodyPr/>
          <a:lstStyle/>
          <a:p>
            <a:fld id="{075EF834-50E6-4CDB-9E04-CDD12E72A9A6}" type="slidenum">
              <a:rPr lang="en-US"/>
              <a:pPr/>
              <a:t>17</a:t>
            </a:fld>
            <a:endParaRPr lang="en-US"/>
          </a:p>
        </p:txBody>
      </p:sp>
      <p:sp>
        <p:nvSpPr>
          <p:cNvPr id="24579" name="Content Placeholder 2"/>
          <p:cNvSpPr>
            <a:spLocks noGrp="1"/>
          </p:cNvSpPr>
          <p:nvPr>
            <p:ph sz="quarter" idx="1"/>
          </p:nvPr>
        </p:nvSpPr>
        <p:spPr>
          <a:xfrm>
            <a:off x="301752" y="1506516"/>
            <a:ext cx="8503920" cy="4589484"/>
          </a:xfrm>
        </p:spPr>
        <p:txBody>
          <a:bodyPr>
            <a:normAutofit fontScale="92500"/>
          </a:bodyPr>
          <a:lstStyle/>
          <a:p>
            <a:pPr eaLnBrk="1" hangingPunct="1"/>
            <a:r>
              <a:rPr lang="en-US" dirty="0"/>
              <a:t>Types:</a:t>
            </a:r>
          </a:p>
          <a:p>
            <a:pPr lvl="1" eaLnBrk="1" hangingPunct="1"/>
            <a:r>
              <a:rPr lang="en-US" dirty="0"/>
              <a:t>Aggressive—throws instruments; yells; profane; sexual predation</a:t>
            </a:r>
          </a:p>
          <a:p>
            <a:pPr lvl="1"/>
            <a:r>
              <a:rPr lang="en-US" dirty="0"/>
              <a:t>Passive aggressive—refuses to do tasks; derogatory comments</a:t>
            </a:r>
          </a:p>
          <a:p>
            <a:pPr lvl="1" eaLnBrk="1" hangingPunct="1"/>
            <a:r>
              <a:rPr lang="en-US" dirty="0"/>
              <a:t>Passive—late, doesn’t respond, inappropriate charting</a:t>
            </a:r>
          </a:p>
          <a:p>
            <a:pPr lvl="1" eaLnBrk="1" hangingPunct="1"/>
            <a:r>
              <a:rPr lang="en-US" dirty="0"/>
              <a:t>Sexual harassment </a:t>
            </a:r>
          </a:p>
          <a:p>
            <a:r>
              <a:rPr lang="en-US" dirty="0"/>
              <a:t>Reaction:</a:t>
            </a:r>
          </a:p>
          <a:p>
            <a:pPr lvl="1"/>
            <a:r>
              <a:rPr lang="en-US" dirty="0"/>
              <a:t>Lack of recognition/understanding or can’t/doesn’t want to stop</a:t>
            </a:r>
          </a:p>
          <a:p>
            <a:pPr lvl="1"/>
            <a:r>
              <a:rPr lang="en-US" dirty="0"/>
              <a:t>Feels he or she is the victim</a:t>
            </a:r>
          </a:p>
          <a:p>
            <a:pPr lvl="1"/>
            <a:r>
              <a:rPr lang="en-US" dirty="0"/>
              <a:t>Often convinced he or she is the smartest person in the room, the only one who “gets it”</a:t>
            </a:r>
          </a:p>
          <a:p>
            <a:pPr lvl="1"/>
            <a:r>
              <a:rPr lang="en-US" dirty="0"/>
              <a:t>“Everyone else’s fault” </a:t>
            </a:r>
          </a:p>
          <a:p>
            <a:pPr eaLnBrk="1" hangingPunct="1"/>
            <a:endParaRPr lang="en-US" dirty="0"/>
          </a:p>
          <a:p>
            <a:pPr eaLnBrk="1" hangingPunct="1"/>
            <a:endParaRPr lang="en-US" dirty="0"/>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defRPr/>
            </a:pPr>
            <a:r>
              <a:rPr lang="en-US"/>
              <a:t>Corrective Action</a:t>
            </a:r>
          </a:p>
        </p:txBody>
      </p:sp>
      <p:sp>
        <p:nvSpPr>
          <p:cNvPr id="38916" name="Slide Number Placeholder 4"/>
          <p:cNvSpPr>
            <a:spLocks noGrp="1"/>
          </p:cNvSpPr>
          <p:nvPr>
            <p:ph type="sldNum" sz="quarter" idx="12"/>
          </p:nvPr>
        </p:nvSpPr>
        <p:spPr>
          <a:noFill/>
        </p:spPr>
        <p:txBody>
          <a:bodyPr/>
          <a:lstStyle/>
          <a:p>
            <a:fld id="{E9A3F3BB-4C54-40AD-ACC4-E2FB3F915F18}" type="slidenum">
              <a:rPr lang="en-US"/>
              <a:pPr/>
              <a:t>18</a:t>
            </a:fld>
            <a:endParaRPr lang="en-US"/>
          </a:p>
        </p:txBody>
      </p:sp>
      <p:sp>
        <p:nvSpPr>
          <p:cNvPr id="38915" name="Rectangle 3"/>
          <p:cNvSpPr>
            <a:spLocks noGrp="1" noChangeArrowheads="1"/>
          </p:cNvSpPr>
          <p:nvPr>
            <p:ph sz="quarter" idx="1"/>
          </p:nvPr>
        </p:nvSpPr>
        <p:spPr>
          <a:xfrm>
            <a:off x="533400" y="1828800"/>
            <a:ext cx="7772400" cy="3962400"/>
          </a:xfrm>
        </p:spPr>
        <p:txBody>
          <a:bodyPr>
            <a:normAutofit/>
          </a:bodyPr>
          <a:lstStyle/>
          <a:p>
            <a:pPr marL="0" indent="0" eaLnBrk="1" hangingPunct="1">
              <a:lnSpc>
                <a:spcPct val="110000"/>
              </a:lnSpc>
              <a:spcBef>
                <a:spcPts val="0"/>
              </a:spcBef>
              <a:buClr>
                <a:schemeClr val="tx1"/>
              </a:buClr>
              <a:buFont typeface="Wingdings" pitchFamily="2" charset="2"/>
              <a:buNone/>
            </a:pPr>
            <a:r>
              <a:rPr lang="en-US" sz="3000" dirty="0"/>
              <a:t>A process for </a:t>
            </a:r>
            <a:r>
              <a:rPr lang="en-US" sz="3000" dirty="0">
                <a:solidFill>
                  <a:srgbClr val="FF0000"/>
                </a:solidFill>
              </a:rPr>
              <a:t>specific</a:t>
            </a:r>
            <a:r>
              <a:rPr lang="en-US" sz="3000" dirty="0"/>
              <a:t> investigation and possible restriction, limitation or revocation of membership and/or clinical privileges</a:t>
            </a:r>
          </a:p>
          <a:p>
            <a:pPr eaLnBrk="1" hangingPunct="1">
              <a:lnSpc>
                <a:spcPct val="110000"/>
              </a:lnSpc>
              <a:spcBef>
                <a:spcPts val="0"/>
              </a:spcBef>
            </a:pPr>
            <a:r>
              <a:rPr lang="en-US" sz="2700" dirty="0"/>
              <a:t>Addresses quality </a:t>
            </a:r>
            <a:r>
              <a:rPr lang="en-US" sz="2700" i="1" u="sng" dirty="0"/>
              <a:t>and</a:t>
            </a:r>
            <a:r>
              <a:rPr lang="en-US" sz="2700" dirty="0"/>
              <a:t> behavior issues</a:t>
            </a:r>
          </a:p>
          <a:p>
            <a:pPr eaLnBrk="1" hangingPunct="1">
              <a:lnSpc>
                <a:spcPct val="110000"/>
              </a:lnSpc>
              <a:spcBef>
                <a:spcPts val="0"/>
              </a:spcBef>
            </a:pPr>
            <a:r>
              <a:rPr lang="en-US" dirty="0"/>
              <a:t>Inside and outside of the hospital</a:t>
            </a:r>
            <a:endParaRPr lang="en-US" sz="2700" dirty="0"/>
          </a:p>
          <a:p>
            <a:pPr eaLnBrk="1" hangingPunct="1">
              <a:lnSpc>
                <a:spcPct val="110000"/>
              </a:lnSpc>
              <a:spcBef>
                <a:spcPts val="0"/>
              </a:spcBef>
            </a:pPr>
            <a:r>
              <a:rPr lang="en-US" sz="2700" dirty="0"/>
              <a:t>Base actions on specific provisions of bylaws, rules and regulations or policies</a:t>
            </a:r>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defRPr/>
            </a:pPr>
            <a:r>
              <a:rPr lang="en-US"/>
              <a:t>Corrective Action Process</a:t>
            </a:r>
          </a:p>
        </p:txBody>
      </p:sp>
      <p:sp>
        <p:nvSpPr>
          <p:cNvPr id="39941" name="Slide Number Placeholder 5"/>
          <p:cNvSpPr>
            <a:spLocks noGrp="1"/>
          </p:cNvSpPr>
          <p:nvPr>
            <p:ph type="sldNum" sz="quarter" idx="12"/>
          </p:nvPr>
        </p:nvSpPr>
        <p:spPr>
          <a:noFill/>
        </p:spPr>
        <p:txBody>
          <a:bodyPr/>
          <a:lstStyle/>
          <a:p>
            <a:fld id="{32240C92-303A-40C8-B96F-25D58B1D0254}" type="slidenum">
              <a:rPr lang="en-US"/>
              <a:pPr/>
              <a:t>19</a:t>
            </a:fld>
            <a:endParaRPr lang="en-US"/>
          </a:p>
        </p:txBody>
      </p:sp>
      <p:pic>
        <p:nvPicPr>
          <p:cNvPr id="39940" name="Picture 4" descr="j0250922[1]"/>
          <p:cNvPicPr>
            <a:picLocks noGrp="1" noChangeAspect="1" noChangeArrowheads="1"/>
          </p:cNvPicPr>
          <p:nvPr>
            <p:ph sz="quarter" idx="1"/>
          </p:nvPr>
        </p:nvPicPr>
        <p:blipFill>
          <a:blip r:embed="rId3" cstate="print"/>
          <a:stretch>
            <a:fillRect/>
          </a:stretch>
        </p:blipFill>
        <p:spPr>
          <a:xfrm>
            <a:off x="6067330" y="2895600"/>
            <a:ext cx="2190939" cy="2209046"/>
          </a:xfrm>
          <a:noFill/>
        </p:spPr>
      </p:pic>
      <p:sp>
        <p:nvSpPr>
          <p:cNvPr id="39939" name="Rectangle 3"/>
          <p:cNvSpPr>
            <a:spLocks noGrp="1" noChangeArrowheads="1"/>
          </p:cNvSpPr>
          <p:nvPr>
            <p:ph type="body" sz="half" idx="4294967295"/>
          </p:nvPr>
        </p:nvSpPr>
        <p:spPr>
          <a:xfrm>
            <a:off x="457200" y="1467697"/>
            <a:ext cx="6705600" cy="4933103"/>
          </a:xfrm>
        </p:spPr>
        <p:txBody>
          <a:bodyPr>
            <a:noAutofit/>
          </a:bodyPr>
          <a:lstStyle/>
          <a:p>
            <a:pPr marL="0" indent="0" eaLnBrk="1" hangingPunct="1">
              <a:spcBef>
                <a:spcPts val="0"/>
              </a:spcBef>
              <a:buSzTx/>
              <a:buNone/>
            </a:pPr>
            <a:r>
              <a:rPr lang="en-US" sz="2800" dirty="0"/>
              <a:t>General sequence:</a:t>
            </a:r>
          </a:p>
          <a:p>
            <a:pPr marL="647700" indent="-647700" eaLnBrk="1" hangingPunct="1">
              <a:spcBef>
                <a:spcPts val="0"/>
              </a:spcBef>
              <a:buSzTx/>
            </a:pPr>
            <a:r>
              <a:rPr lang="en-US" sz="2000" dirty="0"/>
              <a:t>Triggering Event – routine peer review, Incident report, informal report, complaint</a:t>
            </a:r>
          </a:p>
          <a:p>
            <a:pPr marL="647700" indent="-647700" eaLnBrk="1" hangingPunct="1">
              <a:spcBef>
                <a:spcPts val="0"/>
              </a:spcBef>
              <a:buSzTx/>
            </a:pPr>
            <a:r>
              <a:rPr lang="en-US" sz="2000" dirty="0"/>
              <a:t>Department/PRC/Ad Hoc Committee Review/Investigation generally with interview</a:t>
            </a:r>
          </a:p>
          <a:p>
            <a:pPr marL="647700" indent="-647700" eaLnBrk="1" hangingPunct="1">
              <a:spcBef>
                <a:spcPts val="0"/>
              </a:spcBef>
              <a:buSzTx/>
            </a:pPr>
            <a:r>
              <a:rPr lang="en-US" sz="2000" dirty="0"/>
              <a:t>MEC Recommendation</a:t>
            </a:r>
          </a:p>
          <a:p>
            <a:pPr marL="647700" indent="-647700" eaLnBrk="1" hangingPunct="1">
              <a:spcBef>
                <a:spcPts val="0"/>
              </a:spcBef>
              <a:buSzTx/>
            </a:pPr>
            <a:r>
              <a:rPr lang="en-US" sz="2000" dirty="0"/>
              <a:t>Fair Hearing</a:t>
            </a:r>
          </a:p>
          <a:p>
            <a:pPr marL="647700" indent="-647700" eaLnBrk="1" hangingPunct="1">
              <a:spcBef>
                <a:spcPts val="0"/>
              </a:spcBef>
              <a:buSzTx/>
            </a:pPr>
            <a:r>
              <a:rPr lang="en-US" sz="2000" dirty="0"/>
              <a:t>[MEC Reconsidered Recommendation]</a:t>
            </a:r>
          </a:p>
          <a:p>
            <a:pPr marL="647700" indent="-647700" eaLnBrk="1" hangingPunct="1">
              <a:spcBef>
                <a:spcPts val="0"/>
              </a:spcBef>
              <a:buSzTx/>
            </a:pPr>
            <a:r>
              <a:rPr lang="en-US" sz="2000" dirty="0"/>
              <a:t>Appellate Review</a:t>
            </a:r>
          </a:p>
          <a:p>
            <a:pPr marL="647700" indent="-647700" eaLnBrk="1" hangingPunct="1">
              <a:spcBef>
                <a:spcPts val="0"/>
              </a:spcBef>
              <a:buSzTx/>
            </a:pPr>
            <a:r>
              <a:rPr lang="en-US" sz="2000" dirty="0"/>
              <a:t>Board Action</a:t>
            </a:r>
          </a:p>
          <a:p>
            <a:pPr marL="647700" indent="-647700" eaLnBrk="1" hangingPunct="1">
              <a:spcBef>
                <a:spcPts val="0"/>
              </a:spcBef>
              <a:buSzTx/>
            </a:pPr>
            <a:r>
              <a:rPr lang="en-US" sz="2000" dirty="0"/>
              <a:t>Judicial Review</a:t>
            </a:r>
          </a:p>
          <a:p>
            <a:pPr marL="1085850" lvl="1" indent="-647700" eaLnBrk="1" hangingPunct="1">
              <a:spcBef>
                <a:spcPts val="0"/>
              </a:spcBef>
              <a:buSzTx/>
            </a:pPr>
            <a:r>
              <a:rPr lang="en-US" sz="2000" dirty="0"/>
              <a:t>Based on the record</a:t>
            </a:r>
          </a:p>
          <a:p>
            <a:pPr marL="1085850" lvl="1" indent="-647700" eaLnBrk="1" hangingPunct="1">
              <a:spcBef>
                <a:spcPts val="0"/>
              </a:spcBef>
              <a:buSzTx/>
            </a:pPr>
            <a:r>
              <a:rPr lang="en-US" sz="2000" dirty="0"/>
              <a:t>Substantial evidence</a:t>
            </a:r>
          </a:p>
          <a:p>
            <a:pPr marL="1085850" lvl="1" indent="-647700" eaLnBrk="1" hangingPunct="1">
              <a:spcBef>
                <a:spcPts val="0"/>
              </a:spcBef>
              <a:buSzTx/>
            </a:pPr>
            <a:endParaRPr lang="en-US" sz="2000" dirty="0"/>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Slide Number Placeholder 2"/>
          <p:cNvSpPr>
            <a:spLocks noGrp="1"/>
          </p:cNvSpPr>
          <p:nvPr>
            <p:ph type="sldNum" sz="quarter" idx="12"/>
          </p:nvPr>
        </p:nvSpPr>
        <p:spPr/>
        <p:txBody>
          <a:bodyPr/>
          <a:lstStyle/>
          <a:p>
            <a:pPr>
              <a:defRPr/>
            </a:pPr>
            <a:fld id="{FA24CBF1-B83B-47F7-A89F-8089D1780264}" type="slidenum">
              <a:rPr lang="en-US" smtClean="0"/>
              <a:pPr>
                <a:defRPr/>
              </a:pPr>
              <a:t>2</a:t>
            </a:fld>
            <a:endParaRPr lang="en-US"/>
          </a:p>
        </p:txBody>
      </p:sp>
      <p:sp>
        <p:nvSpPr>
          <p:cNvPr id="4" name="Content Placeholder 3"/>
          <p:cNvSpPr>
            <a:spLocks noGrp="1"/>
          </p:cNvSpPr>
          <p:nvPr>
            <p:ph sz="quarter" idx="1"/>
          </p:nvPr>
        </p:nvSpPr>
        <p:spPr>
          <a:xfrm>
            <a:off x="301752" y="1026372"/>
            <a:ext cx="8503920" cy="5072676"/>
          </a:xfrm>
        </p:spPr>
        <p:txBody>
          <a:bodyPr/>
          <a:lstStyle/>
          <a:p>
            <a:pPr marL="0" indent="0">
              <a:buNone/>
            </a:pPr>
            <a:endParaRPr lang="en-US" dirty="0"/>
          </a:p>
          <a:p>
            <a:pPr marL="0" indent="0">
              <a:buNone/>
            </a:pPr>
            <a:r>
              <a:rPr lang="en-US" sz="2800" dirty="0"/>
              <a:t>This program surveys the review of practitioner quality and conduct that takes place every day inside institutions like hospitals, surgery centers, large medical practices, managed care organizations.</a:t>
            </a:r>
          </a:p>
          <a:p>
            <a:pPr lvl="4">
              <a:buFont typeface="Wingdings" panose="05000000000000000000" pitchFamily="2" charset="2"/>
              <a:buChar char="Ø"/>
            </a:pPr>
            <a:r>
              <a:rPr lang="en-US" sz="2200" dirty="0"/>
              <a:t>Governing law/standards</a:t>
            </a:r>
          </a:p>
          <a:p>
            <a:pPr lvl="4">
              <a:buFont typeface="Wingdings" panose="05000000000000000000" pitchFamily="2" charset="2"/>
              <a:buChar char="Ø"/>
            </a:pPr>
            <a:r>
              <a:rPr lang="en-US" sz="2200" dirty="0"/>
              <a:t>Triggers and processes</a:t>
            </a:r>
          </a:p>
          <a:p>
            <a:pPr lvl="4">
              <a:buFont typeface="Wingdings" panose="05000000000000000000" pitchFamily="2" charset="2"/>
              <a:buChar char="Ø"/>
            </a:pPr>
            <a:r>
              <a:rPr lang="en-US" sz="2200" dirty="0"/>
              <a:t>Suspension, limitation, removal of privileges to practice </a:t>
            </a:r>
          </a:p>
          <a:p>
            <a:pPr lvl="4">
              <a:buFont typeface="Wingdings" panose="05000000000000000000" pitchFamily="2" charset="2"/>
              <a:buChar char="Ø"/>
            </a:pPr>
            <a:r>
              <a:rPr lang="en-US" sz="2200" dirty="0"/>
              <a:t>Due process  </a:t>
            </a:r>
          </a:p>
          <a:p>
            <a:pPr lvl="4">
              <a:buFont typeface="Wingdings" panose="05000000000000000000" pitchFamily="2" charset="2"/>
              <a:buChar char="Ø"/>
            </a:pPr>
            <a:endParaRPr lang="en-US" dirty="0"/>
          </a:p>
          <a:p>
            <a:pPr lvl="4">
              <a:buFont typeface="Wingdings" panose="05000000000000000000" pitchFamily="2" charset="2"/>
              <a:buChar char="Ø"/>
            </a:pPr>
            <a:endParaRPr lang="en-US" dirty="0"/>
          </a:p>
          <a:p>
            <a:pPr lvl="4">
              <a:buFont typeface="Wingdings" panose="05000000000000000000" pitchFamily="2" charset="2"/>
              <a:buChar char="Ø"/>
            </a:pPr>
            <a:endParaRPr lang="en-US" dirty="0"/>
          </a:p>
          <a:p>
            <a:pPr marL="0" indent="0">
              <a:buNone/>
            </a:pPr>
            <a:endParaRPr lang="en-US" dirty="0"/>
          </a:p>
        </p:txBody>
      </p:sp>
    </p:spTree>
    <p:extLst>
      <p:ext uri="{BB962C8B-B14F-4D97-AF65-F5344CB8AC3E}">
        <p14:creationId xmlns:p14="http://schemas.microsoft.com/office/powerpoint/2010/main" val="2969403534"/>
      </p:ext>
    </p:extLst>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Hearings and Appeals </a:t>
            </a:r>
          </a:p>
        </p:txBody>
      </p:sp>
      <p:sp>
        <p:nvSpPr>
          <p:cNvPr id="3" name="Slide Number Placeholder 2"/>
          <p:cNvSpPr>
            <a:spLocks noGrp="1"/>
          </p:cNvSpPr>
          <p:nvPr>
            <p:ph type="sldNum" sz="quarter" idx="12"/>
          </p:nvPr>
        </p:nvSpPr>
        <p:spPr/>
        <p:txBody>
          <a:bodyPr/>
          <a:lstStyle/>
          <a:p>
            <a:pPr>
              <a:defRPr/>
            </a:pPr>
            <a:fld id="{FA24CBF1-B83B-47F7-A89F-8089D1780264}" type="slidenum">
              <a:rPr lang="en-US" smtClean="0"/>
              <a:pPr>
                <a:defRPr/>
              </a:pPr>
              <a:t>20</a:t>
            </a:fld>
            <a:endParaRPr lang="en-US"/>
          </a:p>
        </p:txBody>
      </p:sp>
      <p:sp>
        <p:nvSpPr>
          <p:cNvPr id="4" name="Content Placeholder 3"/>
          <p:cNvSpPr>
            <a:spLocks noGrp="1"/>
          </p:cNvSpPr>
          <p:nvPr>
            <p:ph sz="quarter" idx="1"/>
          </p:nvPr>
        </p:nvSpPr>
        <p:spPr>
          <a:xfrm>
            <a:off x="301752" y="1467696"/>
            <a:ext cx="8503920" cy="4631351"/>
          </a:xfrm>
        </p:spPr>
        <p:txBody>
          <a:bodyPr>
            <a:normAutofit fontScale="92500" lnSpcReduction="20000"/>
          </a:bodyPr>
          <a:lstStyle/>
          <a:p>
            <a:r>
              <a:rPr lang="en-US" dirty="0"/>
              <a:t>Hospital hearings governed by “fair hearing plan,” typically set forth in Bylaws and often based on the federal Health Care Quality Improvement Act (HCQIA).</a:t>
            </a:r>
          </a:p>
          <a:p>
            <a:pPr lvl="1"/>
            <a:r>
              <a:rPr lang="en-US" dirty="0"/>
              <a:t>HCQIA gives immunity for most actions when requirements are followed.</a:t>
            </a:r>
          </a:p>
          <a:p>
            <a:r>
              <a:rPr lang="en-US" dirty="0"/>
              <a:t>Typically: </a:t>
            </a:r>
          </a:p>
          <a:p>
            <a:pPr lvl="1"/>
            <a:r>
              <a:rPr lang="en-US" dirty="0"/>
              <a:t>Hearing before physician panel, hearing officer, or both </a:t>
            </a:r>
          </a:p>
          <a:p>
            <a:pPr lvl="2"/>
            <a:r>
              <a:rPr lang="en-US" dirty="0"/>
              <a:t>Physicians may not have been involved in decision and cannot be direct competitors</a:t>
            </a:r>
          </a:p>
          <a:p>
            <a:pPr lvl="1"/>
            <a:r>
              <a:rPr lang="en-US" dirty="0"/>
              <a:t>Usually no discovery or subpoena power. Documents exchanged based on relevance or what was reviewed in investigation</a:t>
            </a:r>
          </a:p>
          <a:p>
            <a:pPr lvl="1"/>
            <a:r>
              <a:rPr lang="en-US" dirty="0"/>
              <a:t>Legal representation, documentary evidence, witnesses, experts, opening/closing argument.  No hearsay prohibition. </a:t>
            </a:r>
          </a:p>
          <a:p>
            <a:pPr lvl="1"/>
            <a:r>
              <a:rPr lang="en-US" dirty="0"/>
              <a:t> Hearing panel issues report.  </a:t>
            </a:r>
          </a:p>
          <a:p>
            <a:pPr lvl="1"/>
            <a:r>
              <a:rPr lang="en-US" dirty="0"/>
              <a:t> Appeal to Board or subcommittee; final decision by Board. </a:t>
            </a:r>
          </a:p>
          <a:p>
            <a:pPr lvl="1"/>
            <a:endParaRPr lang="en-US" dirty="0"/>
          </a:p>
        </p:txBody>
      </p:sp>
    </p:spTree>
    <p:extLst>
      <p:ext uri="{BB962C8B-B14F-4D97-AF65-F5344CB8AC3E}">
        <p14:creationId xmlns:p14="http://schemas.microsoft.com/office/powerpoint/2010/main" val="4023587826"/>
      </p:ext>
    </p:extLst>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Hearings and Appeals </a:t>
            </a:r>
          </a:p>
        </p:txBody>
      </p:sp>
      <p:sp>
        <p:nvSpPr>
          <p:cNvPr id="3" name="Slide Number Placeholder 2"/>
          <p:cNvSpPr>
            <a:spLocks noGrp="1"/>
          </p:cNvSpPr>
          <p:nvPr>
            <p:ph type="sldNum" sz="quarter" idx="12"/>
          </p:nvPr>
        </p:nvSpPr>
        <p:spPr/>
        <p:txBody>
          <a:bodyPr/>
          <a:lstStyle/>
          <a:p>
            <a:pPr>
              <a:defRPr/>
            </a:pPr>
            <a:fld id="{FA24CBF1-B83B-47F7-A89F-8089D1780264}" type="slidenum">
              <a:rPr lang="en-US" smtClean="0"/>
              <a:pPr>
                <a:defRPr/>
              </a:pPr>
              <a:t>21</a:t>
            </a:fld>
            <a:endParaRPr lang="en-US"/>
          </a:p>
        </p:txBody>
      </p:sp>
      <p:sp>
        <p:nvSpPr>
          <p:cNvPr id="4" name="Content Placeholder 3"/>
          <p:cNvSpPr>
            <a:spLocks noGrp="1"/>
          </p:cNvSpPr>
          <p:nvPr>
            <p:ph sz="quarter" idx="1"/>
          </p:nvPr>
        </p:nvSpPr>
        <p:spPr>
          <a:xfrm>
            <a:off x="301752" y="1905000"/>
            <a:ext cx="8503920" cy="4194048"/>
          </a:xfrm>
        </p:spPr>
        <p:txBody>
          <a:bodyPr/>
          <a:lstStyle/>
          <a:p>
            <a:pPr lvl="1"/>
            <a:r>
              <a:rPr lang="en-US" dirty="0"/>
              <a:t>Judicial review </a:t>
            </a:r>
          </a:p>
          <a:p>
            <a:pPr lvl="2"/>
            <a:r>
              <a:rPr lang="en-US" dirty="0"/>
              <a:t>Based on the hearing/appeal record </a:t>
            </a:r>
          </a:p>
          <a:p>
            <a:pPr lvl="2"/>
            <a:r>
              <a:rPr lang="en-US" dirty="0"/>
              <a:t>Remedy limited to new hearing or reinstatement</a:t>
            </a:r>
          </a:p>
          <a:p>
            <a:pPr lvl="2"/>
            <a:r>
              <a:rPr lang="en-US" dirty="0"/>
              <a:t>Immunity under Arizona law; no damages</a:t>
            </a:r>
          </a:p>
          <a:p>
            <a:pPr lvl="2"/>
            <a:r>
              <a:rPr lang="en-US" dirty="0"/>
              <a:t>Courts generally unwilling to second-guess hospital on clinical decisions</a:t>
            </a:r>
          </a:p>
          <a:p>
            <a:pPr lvl="2"/>
            <a:r>
              <a:rPr lang="en-US" dirty="0"/>
              <a:t> Judicial review arguments typically focus on fair procedure</a:t>
            </a:r>
          </a:p>
          <a:p>
            <a:pPr lvl="2"/>
            <a:r>
              <a:rPr lang="en-US" dirty="0"/>
              <a:t>Deferential standard:  variation from procedure must result in prejudice.  </a:t>
            </a:r>
            <a:r>
              <a:rPr lang="en-US" i="1" dirty="0" err="1"/>
              <a:t>Hourani</a:t>
            </a:r>
            <a:r>
              <a:rPr lang="en-US" i="1" dirty="0"/>
              <a:t> v. Benson Hospital</a:t>
            </a:r>
            <a:r>
              <a:rPr lang="en-US" dirty="0"/>
              <a:t>, 211 Ariz. 427 (Ariz. Ct. App. 2006)  </a:t>
            </a:r>
          </a:p>
        </p:txBody>
      </p:sp>
    </p:spTree>
    <p:extLst>
      <p:ext uri="{BB962C8B-B14F-4D97-AF65-F5344CB8AC3E}">
        <p14:creationId xmlns:p14="http://schemas.microsoft.com/office/powerpoint/2010/main" val="448051111"/>
      </p:ext>
    </p:extLst>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Government Reporting</a:t>
            </a:r>
          </a:p>
        </p:txBody>
      </p:sp>
      <p:sp>
        <p:nvSpPr>
          <p:cNvPr id="3" name="Slide Number Placeholder 2"/>
          <p:cNvSpPr>
            <a:spLocks noGrp="1"/>
          </p:cNvSpPr>
          <p:nvPr>
            <p:ph type="sldNum" sz="quarter" idx="12"/>
          </p:nvPr>
        </p:nvSpPr>
        <p:spPr/>
        <p:txBody>
          <a:bodyPr/>
          <a:lstStyle/>
          <a:p>
            <a:pPr>
              <a:defRPr/>
            </a:pPr>
            <a:fld id="{FA24CBF1-B83B-47F7-A89F-8089D1780264}" type="slidenum">
              <a:rPr lang="en-US" smtClean="0"/>
              <a:pPr>
                <a:defRPr/>
              </a:pPr>
              <a:t>22</a:t>
            </a:fld>
            <a:endParaRPr lang="en-US"/>
          </a:p>
        </p:txBody>
      </p:sp>
      <p:sp>
        <p:nvSpPr>
          <p:cNvPr id="4" name="Content Placeholder 3"/>
          <p:cNvSpPr>
            <a:spLocks noGrp="1"/>
          </p:cNvSpPr>
          <p:nvPr>
            <p:ph sz="quarter" idx="1"/>
          </p:nvPr>
        </p:nvSpPr>
        <p:spPr/>
        <p:txBody>
          <a:bodyPr>
            <a:normAutofit/>
          </a:bodyPr>
          <a:lstStyle/>
          <a:p>
            <a:pPr marL="0" indent="0" algn="ctr">
              <a:buNone/>
            </a:pPr>
            <a:endParaRPr lang="en-US" sz="4000" b="1" i="1" dirty="0"/>
          </a:p>
          <a:p>
            <a:pPr marL="0" indent="0" algn="ctr">
              <a:buNone/>
            </a:pPr>
            <a:endParaRPr lang="en-US" sz="4000" b="1" i="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7538" y="1995950"/>
            <a:ext cx="5905500" cy="3324225"/>
          </a:xfrm>
          <a:prstGeom prst="rect">
            <a:avLst/>
          </a:prstGeom>
        </p:spPr>
      </p:pic>
    </p:spTree>
    <p:extLst>
      <p:ext uri="{BB962C8B-B14F-4D97-AF65-F5344CB8AC3E}">
        <p14:creationId xmlns:p14="http://schemas.microsoft.com/office/powerpoint/2010/main" val="2488416192"/>
      </p:ext>
    </p:extLst>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p:txBody>
          <a:bodyPr/>
          <a:lstStyle/>
          <a:p>
            <a:pPr eaLnBrk="1" hangingPunct="1">
              <a:defRPr/>
            </a:pPr>
            <a:r>
              <a:rPr lang="en-US" dirty="0"/>
              <a:t>Government Reporting</a:t>
            </a:r>
          </a:p>
        </p:txBody>
      </p:sp>
      <p:sp>
        <p:nvSpPr>
          <p:cNvPr id="46084" name="Slide Number Placeholder 4"/>
          <p:cNvSpPr>
            <a:spLocks noGrp="1"/>
          </p:cNvSpPr>
          <p:nvPr>
            <p:ph type="sldNum" sz="quarter" idx="12"/>
          </p:nvPr>
        </p:nvSpPr>
        <p:spPr>
          <a:noFill/>
        </p:spPr>
        <p:txBody>
          <a:bodyPr/>
          <a:lstStyle/>
          <a:p>
            <a:fld id="{67724D6C-356E-47ED-B957-D75FDA52D8A0}" type="slidenum">
              <a:rPr lang="en-US"/>
              <a:pPr/>
              <a:t>23</a:t>
            </a:fld>
            <a:endParaRPr lang="en-US"/>
          </a:p>
        </p:txBody>
      </p:sp>
      <p:sp>
        <p:nvSpPr>
          <p:cNvPr id="46083" name="Rectangle 3"/>
          <p:cNvSpPr>
            <a:spLocks noGrp="1" noChangeArrowheads="1"/>
          </p:cNvSpPr>
          <p:nvPr>
            <p:ph sz="quarter" idx="1"/>
          </p:nvPr>
        </p:nvSpPr>
        <p:spPr>
          <a:xfrm>
            <a:off x="301752" y="2209800"/>
            <a:ext cx="8503920" cy="3889248"/>
          </a:xfrm>
        </p:spPr>
        <p:txBody>
          <a:bodyPr/>
          <a:lstStyle/>
          <a:p>
            <a:pPr eaLnBrk="1" hangingPunct="1"/>
            <a:r>
              <a:rPr lang="en-US" dirty="0"/>
              <a:t>National Practitioner Data Bank</a:t>
            </a:r>
          </a:p>
          <a:p>
            <a:pPr eaLnBrk="1" hangingPunct="1"/>
            <a:r>
              <a:rPr lang="en-US" dirty="0"/>
              <a:t>Arizona Medical Board</a:t>
            </a:r>
          </a:p>
          <a:p>
            <a:pPr eaLnBrk="1" hangingPunct="1"/>
            <a:r>
              <a:rPr lang="en-US" dirty="0"/>
              <a:t>Arizona Osteopathic Board</a:t>
            </a:r>
          </a:p>
          <a:p>
            <a:pPr eaLnBrk="1" hangingPunct="1"/>
            <a:r>
              <a:rPr lang="en-US" dirty="0"/>
              <a:t>Sharing information under the new state statute</a:t>
            </a:r>
          </a:p>
        </p:txBody>
      </p:sp>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Practitioner Data Bank</a:t>
            </a:r>
          </a:p>
        </p:txBody>
      </p:sp>
      <p:sp>
        <p:nvSpPr>
          <p:cNvPr id="3" name="Slide Number Placeholder 2"/>
          <p:cNvSpPr>
            <a:spLocks noGrp="1"/>
          </p:cNvSpPr>
          <p:nvPr>
            <p:ph type="sldNum" sz="quarter" idx="12"/>
          </p:nvPr>
        </p:nvSpPr>
        <p:spPr/>
        <p:txBody>
          <a:bodyPr/>
          <a:lstStyle/>
          <a:p>
            <a:pPr>
              <a:defRPr/>
            </a:pPr>
            <a:fld id="{FA24CBF1-B83B-47F7-A89F-8089D1780264}" type="slidenum">
              <a:rPr lang="en-US" smtClean="0"/>
              <a:pPr>
                <a:defRPr/>
              </a:pPr>
              <a:t>24</a:t>
            </a:fld>
            <a:endParaRPr lang="en-US"/>
          </a:p>
        </p:txBody>
      </p:sp>
      <p:sp>
        <p:nvSpPr>
          <p:cNvPr id="4" name="Content Placeholder 3"/>
          <p:cNvSpPr>
            <a:spLocks noGrp="1"/>
          </p:cNvSpPr>
          <p:nvPr>
            <p:ph sz="quarter" idx="1"/>
          </p:nvPr>
        </p:nvSpPr>
        <p:spPr>
          <a:xfrm>
            <a:off x="301752" y="1676400"/>
            <a:ext cx="8503920" cy="4422648"/>
          </a:xfrm>
        </p:spPr>
        <p:txBody>
          <a:bodyPr/>
          <a:lstStyle/>
          <a:p>
            <a:r>
              <a:rPr lang="en-US" dirty="0"/>
              <a:t>Hospital’s/MCO’s responsibility </a:t>
            </a:r>
          </a:p>
          <a:p>
            <a:r>
              <a:rPr lang="en-US" dirty="0"/>
              <a:t>Report required when, based on </a:t>
            </a:r>
            <a:r>
              <a:rPr lang="en-US" i="1" dirty="0"/>
              <a:t>Physician’s or Dentist’s</a:t>
            </a:r>
            <a:r>
              <a:rPr lang="en-US" dirty="0"/>
              <a:t> competence or professional conduct: </a:t>
            </a:r>
          </a:p>
          <a:p>
            <a:pPr lvl="1"/>
            <a:r>
              <a:rPr lang="en-US" dirty="0"/>
              <a:t>Final Board action: denial, revocation, limitation &gt; 30 days</a:t>
            </a:r>
          </a:p>
          <a:p>
            <a:pPr lvl="1"/>
            <a:r>
              <a:rPr lang="en-US" dirty="0"/>
              <a:t>Summary action that limits privileges &gt; 30 days</a:t>
            </a:r>
          </a:p>
          <a:p>
            <a:pPr lvl="2"/>
            <a:r>
              <a:rPr lang="en-US" dirty="0"/>
              <a:t>Must report immediately </a:t>
            </a:r>
          </a:p>
          <a:p>
            <a:pPr lvl="1"/>
            <a:r>
              <a:rPr lang="en-US" dirty="0"/>
              <a:t>Doctor “surrenders privileges” &gt; 30 days while under investigation or in order to avoid investigation</a:t>
            </a:r>
          </a:p>
          <a:p>
            <a:pPr lvl="1"/>
            <a:r>
              <a:rPr lang="en-US" dirty="0"/>
              <a:t>Agreement to refrain from practice</a:t>
            </a:r>
          </a:p>
        </p:txBody>
      </p:sp>
    </p:spTree>
    <p:extLst>
      <p:ext uri="{BB962C8B-B14F-4D97-AF65-F5344CB8AC3E}">
        <p14:creationId xmlns:p14="http://schemas.microsoft.com/office/powerpoint/2010/main" val="1522505908"/>
      </p:ext>
    </p:extLst>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p:txBody>
          <a:bodyPr/>
          <a:lstStyle/>
          <a:p>
            <a:pPr eaLnBrk="1" hangingPunct="1">
              <a:defRPr/>
            </a:pPr>
            <a:r>
              <a:rPr lang="en-US" dirty="0"/>
              <a:t>AMB/OMB Reporting</a:t>
            </a:r>
          </a:p>
        </p:txBody>
      </p:sp>
      <p:sp>
        <p:nvSpPr>
          <p:cNvPr id="47108" name="Slide Number Placeholder 4"/>
          <p:cNvSpPr>
            <a:spLocks noGrp="1"/>
          </p:cNvSpPr>
          <p:nvPr>
            <p:ph type="sldNum" sz="quarter" idx="12"/>
          </p:nvPr>
        </p:nvSpPr>
        <p:spPr>
          <a:noFill/>
        </p:spPr>
        <p:txBody>
          <a:bodyPr/>
          <a:lstStyle/>
          <a:p>
            <a:fld id="{2059453D-8964-4556-B3DB-B28FDC020749}" type="slidenum">
              <a:rPr lang="en-US"/>
              <a:pPr/>
              <a:t>25</a:t>
            </a:fld>
            <a:endParaRPr lang="en-US" dirty="0"/>
          </a:p>
        </p:txBody>
      </p:sp>
      <p:sp>
        <p:nvSpPr>
          <p:cNvPr id="47107" name="Rectangle 3"/>
          <p:cNvSpPr>
            <a:spLocks noGrp="1" noChangeArrowheads="1"/>
          </p:cNvSpPr>
          <p:nvPr>
            <p:ph sz="quarter" idx="1"/>
          </p:nvPr>
        </p:nvSpPr>
        <p:spPr>
          <a:xfrm>
            <a:off x="301752" y="1467696"/>
            <a:ext cx="8503920" cy="4631351"/>
          </a:xfrm>
        </p:spPr>
        <p:txBody>
          <a:bodyPr>
            <a:normAutofit/>
          </a:bodyPr>
          <a:lstStyle/>
          <a:p>
            <a:pPr eaLnBrk="1" hangingPunct="1"/>
            <a:r>
              <a:rPr lang="en-US" u="sng" dirty="0"/>
              <a:t>2 kinds of AMB reporting  </a:t>
            </a:r>
          </a:p>
          <a:p>
            <a:pPr lvl="1"/>
            <a:r>
              <a:rPr lang="en-US" b="1" dirty="0"/>
              <a:t>A.R.S. § 32-1451(A):  </a:t>
            </a:r>
            <a:r>
              <a:rPr lang="en-US" dirty="0"/>
              <a:t>Any information which APPEARS to show that a physician IS OR MAY BE medically incompetent; mentally or physically unable safely to engage in the practice of medicine; guilty of unprofessional conduct</a:t>
            </a:r>
          </a:p>
          <a:p>
            <a:pPr lvl="3"/>
            <a:r>
              <a:rPr lang="en-US" dirty="0">
                <a:solidFill>
                  <a:schemeClr val="tx1"/>
                </a:solidFill>
              </a:rPr>
              <a:t>AMB only:  When this information appears through peer review, report only upon MEC recommendation of adverse action</a:t>
            </a:r>
          </a:p>
          <a:p>
            <a:pPr marL="868680" lvl="3" indent="0">
              <a:buNone/>
            </a:pPr>
            <a:r>
              <a:rPr lang="en-US" dirty="0">
                <a:solidFill>
                  <a:schemeClr val="tx1"/>
                </a:solidFill>
              </a:rPr>
              <a:t>   </a:t>
            </a:r>
          </a:p>
          <a:p>
            <a:pPr lvl="1"/>
            <a:r>
              <a:rPr lang="en-US" b="1" dirty="0">
                <a:solidFill>
                  <a:schemeClr val="tx1"/>
                </a:solidFill>
              </a:rPr>
              <a:t>A.R.S. § 32-1451(B):  </a:t>
            </a:r>
            <a:r>
              <a:rPr lang="en-US" dirty="0">
                <a:solidFill>
                  <a:schemeClr val="tx1"/>
                </a:solidFill>
              </a:rPr>
              <a:t>Any time a physician’s privileges are denied, revoked, suspended or limited, or the doctor resigns under investigation or in lieu of investigation	</a:t>
            </a:r>
            <a:r>
              <a:rPr lang="en-US" dirty="0">
                <a:solidFill>
                  <a:srgbClr val="FF0000"/>
                </a:solidFill>
              </a:rPr>
              <a:t>	</a:t>
            </a:r>
          </a:p>
        </p:txBody>
      </p:sp>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96B8BD-65B5-49C8-9B70-323E5EE5BE75}"/>
              </a:ext>
            </a:extLst>
          </p:cNvPr>
          <p:cNvSpPr>
            <a:spLocks noGrp="1"/>
          </p:cNvSpPr>
          <p:nvPr>
            <p:ph type="title"/>
          </p:nvPr>
        </p:nvSpPr>
        <p:spPr/>
        <p:txBody>
          <a:bodyPr/>
          <a:lstStyle/>
          <a:p>
            <a:r>
              <a:rPr lang="en-US" dirty="0"/>
              <a:t>AMB/OMB Reporting</a:t>
            </a:r>
          </a:p>
        </p:txBody>
      </p:sp>
      <p:sp>
        <p:nvSpPr>
          <p:cNvPr id="3" name="Slide Number Placeholder 2">
            <a:extLst>
              <a:ext uri="{FF2B5EF4-FFF2-40B4-BE49-F238E27FC236}">
                <a16:creationId xmlns:a16="http://schemas.microsoft.com/office/drawing/2014/main" xmlns="" id="{D48B4097-77A5-4144-8DA2-E4D7A67119F3}"/>
              </a:ext>
            </a:extLst>
          </p:cNvPr>
          <p:cNvSpPr>
            <a:spLocks noGrp="1"/>
          </p:cNvSpPr>
          <p:nvPr>
            <p:ph type="sldNum" sz="quarter" idx="12"/>
          </p:nvPr>
        </p:nvSpPr>
        <p:spPr/>
        <p:txBody>
          <a:bodyPr/>
          <a:lstStyle/>
          <a:p>
            <a:pPr>
              <a:defRPr/>
            </a:pPr>
            <a:fld id="{FA24CBF1-B83B-47F7-A89F-8089D1780264}" type="slidenum">
              <a:rPr lang="en-US" smtClean="0"/>
              <a:pPr>
                <a:defRPr/>
              </a:pPr>
              <a:t>26</a:t>
            </a:fld>
            <a:endParaRPr lang="en-US"/>
          </a:p>
        </p:txBody>
      </p:sp>
      <p:sp>
        <p:nvSpPr>
          <p:cNvPr id="4" name="Content Placeholder 3">
            <a:extLst>
              <a:ext uri="{FF2B5EF4-FFF2-40B4-BE49-F238E27FC236}">
                <a16:creationId xmlns:a16="http://schemas.microsoft.com/office/drawing/2014/main" xmlns="" id="{2BA2365C-2417-4D7F-9492-E463346D5ADB}"/>
              </a:ext>
            </a:extLst>
          </p:cNvPr>
          <p:cNvSpPr>
            <a:spLocks noGrp="1"/>
          </p:cNvSpPr>
          <p:nvPr>
            <p:ph sz="quarter" idx="1"/>
          </p:nvPr>
        </p:nvSpPr>
        <p:spPr/>
        <p:txBody>
          <a:bodyPr/>
          <a:lstStyle/>
          <a:p>
            <a:pPr marL="1280160" lvl="3" indent="-457200"/>
            <a:endParaRPr lang="en-US" dirty="0">
              <a:solidFill>
                <a:srgbClr val="FF0000"/>
              </a:solidFill>
            </a:endParaRPr>
          </a:p>
          <a:p>
            <a:pPr marL="731520" lvl="1" indent="-457200"/>
            <a:r>
              <a:rPr lang="en-US" b="1" dirty="0"/>
              <a:t>AMB Substantive Policy Statement.  </a:t>
            </a:r>
            <a:r>
              <a:rPr lang="en-US" dirty="0"/>
              <a:t>Report when: </a:t>
            </a:r>
          </a:p>
          <a:p>
            <a:pPr marL="1005840" lvl="2" indent="-457200"/>
            <a:r>
              <a:rPr lang="en-US" dirty="0">
                <a:solidFill>
                  <a:schemeClr val="tx1"/>
                </a:solidFill>
              </a:rPr>
              <a:t>MEC makes adverse recommendation; </a:t>
            </a:r>
          </a:p>
          <a:p>
            <a:pPr marL="1005840" lvl="2" indent="-457200"/>
            <a:r>
              <a:rPr lang="en-US" dirty="0"/>
              <a:t>Physician asked to refrain from exercising privileges;  </a:t>
            </a:r>
          </a:p>
          <a:p>
            <a:pPr marL="1005840" lvl="2" indent="-457200"/>
            <a:r>
              <a:rPr lang="en-US" dirty="0"/>
              <a:t>credible information that a physician may be impaired; </a:t>
            </a:r>
          </a:p>
          <a:p>
            <a:pPr marL="1005840" lvl="2" indent="-457200"/>
            <a:r>
              <a:rPr lang="en-US" dirty="0"/>
              <a:t>a committee concludes that a physician who is not on staff is medically incompetent, mentally or physically unable safely to engage in the practice of medicine, or guilty of unprofessional conduct</a:t>
            </a:r>
          </a:p>
          <a:p>
            <a:pPr marL="731520" lvl="1" indent="-457200"/>
            <a:endParaRPr lang="en-US" dirty="0"/>
          </a:p>
          <a:p>
            <a:endParaRPr lang="en-US" dirty="0"/>
          </a:p>
        </p:txBody>
      </p:sp>
    </p:spTree>
    <p:extLst>
      <p:ext uri="{BB962C8B-B14F-4D97-AF65-F5344CB8AC3E}">
        <p14:creationId xmlns:p14="http://schemas.microsoft.com/office/powerpoint/2010/main" val="391585952"/>
      </p:ext>
    </p:extLst>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AMB/OMB Reporting</a:t>
            </a:r>
          </a:p>
        </p:txBody>
      </p:sp>
      <p:sp>
        <p:nvSpPr>
          <p:cNvPr id="3" name="Slide Number Placeholder 2"/>
          <p:cNvSpPr>
            <a:spLocks noGrp="1"/>
          </p:cNvSpPr>
          <p:nvPr>
            <p:ph type="sldNum" sz="quarter" idx="12"/>
          </p:nvPr>
        </p:nvSpPr>
        <p:spPr/>
        <p:txBody>
          <a:bodyPr/>
          <a:lstStyle/>
          <a:p>
            <a:pPr>
              <a:defRPr/>
            </a:pPr>
            <a:fld id="{FA24CBF1-B83B-47F7-A89F-8089D1780264}" type="slidenum">
              <a:rPr lang="en-US" smtClean="0"/>
              <a:pPr>
                <a:defRPr/>
              </a:pPr>
              <a:t>27</a:t>
            </a:fld>
            <a:endParaRPr lang="en-US"/>
          </a:p>
        </p:txBody>
      </p:sp>
      <p:sp>
        <p:nvSpPr>
          <p:cNvPr id="4" name="Content Placeholder 3"/>
          <p:cNvSpPr>
            <a:spLocks noGrp="1"/>
          </p:cNvSpPr>
          <p:nvPr>
            <p:ph sz="quarter" idx="1"/>
          </p:nvPr>
        </p:nvSpPr>
        <p:spPr/>
        <p:txBody>
          <a:bodyPr/>
          <a:lstStyle/>
          <a:p>
            <a:pPr marL="457200" indent="-457200"/>
            <a:r>
              <a:rPr lang="en-US" u="sng" dirty="0"/>
              <a:t>OMB reporting</a:t>
            </a:r>
            <a:r>
              <a:rPr lang="en-US" dirty="0"/>
              <a:t>: </a:t>
            </a:r>
          </a:p>
          <a:p>
            <a:pPr marL="731520" lvl="1" indent="-457200"/>
            <a:r>
              <a:rPr lang="en-US" dirty="0"/>
              <a:t>See A.R.S. § 32-1855 </a:t>
            </a:r>
            <a:r>
              <a:rPr lang="en-US" dirty="0">
                <a:solidFill>
                  <a:srgbClr val="FF0000"/>
                </a:solidFill>
              </a:rPr>
              <a:t>	</a:t>
            </a:r>
          </a:p>
          <a:p>
            <a:pPr marL="731520" lvl="1" indent="-457200"/>
            <a:r>
              <a:rPr lang="en-US" dirty="0">
                <a:solidFill>
                  <a:schemeClr val="bg2">
                    <a:lumMod val="25000"/>
                  </a:schemeClr>
                </a:solidFill>
              </a:rPr>
              <a:t>Similar, but not identical to AMB reporting.  </a:t>
            </a:r>
          </a:p>
          <a:p>
            <a:pPr marL="731520" lvl="1" indent="-457200"/>
            <a:r>
              <a:rPr lang="en-US" dirty="0">
                <a:solidFill>
                  <a:schemeClr val="bg2">
                    <a:lumMod val="25000"/>
                  </a:schemeClr>
                </a:solidFill>
              </a:rPr>
              <a:t>Check the statute! </a:t>
            </a:r>
          </a:p>
          <a:p>
            <a:endParaRPr lang="en-US" dirty="0">
              <a:solidFill>
                <a:schemeClr val="bg2">
                  <a:lumMod val="25000"/>
                </a:schemeClr>
              </a:solidFill>
            </a:endParaRPr>
          </a:p>
        </p:txBody>
      </p:sp>
    </p:spTree>
    <p:extLst>
      <p:ext uri="{BB962C8B-B14F-4D97-AF65-F5344CB8AC3E}">
        <p14:creationId xmlns:p14="http://schemas.microsoft.com/office/powerpoint/2010/main" val="1117938609"/>
      </p:ext>
    </p:extLst>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pPr>
              <a:defRPr/>
            </a:pPr>
            <a:fld id="{FA24CBF1-B83B-47F7-A89F-8089D1780264}" type="slidenum">
              <a:rPr lang="en-US" smtClean="0"/>
              <a:pPr>
                <a:defRPr/>
              </a:pPr>
              <a:t>28</a:t>
            </a:fld>
            <a:endParaRPr lang="en-US"/>
          </a:p>
        </p:txBody>
      </p:sp>
      <p:pic>
        <p:nvPicPr>
          <p:cNvPr id="4098" name="Picture 2" descr="Image result for happy doctors"/>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371600" y="1924576"/>
            <a:ext cx="6553200" cy="3975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6675634"/>
      </p:ext>
    </p:extLst>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of Authority </a:t>
            </a:r>
          </a:p>
        </p:txBody>
      </p:sp>
      <p:sp>
        <p:nvSpPr>
          <p:cNvPr id="3" name="Slide Number Placeholder 2"/>
          <p:cNvSpPr>
            <a:spLocks noGrp="1"/>
          </p:cNvSpPr>
          <p:nvPr>
            <p:ph type="sldNum" sz="quarter" idx="12"/>
          </p:nvPr>
        </p:nvSpPr>
        <p:spPr/>
        <p:txBody>
          <a:bodyPr/>
          <a:lstStyle/>
          <a:p>
            <a:pPr>
              <a:defRPr/>
            </a:pPr>
            <a:fld id="{FA24CBF1-B83B-47F7-A89F-8089D1780264}" type="slidenum">
              <a:rPr lang="en-US" smtClean="0"/>
              <a:pPr>
                <a:defRPr/>
              </a:pPr>
              <a:t>3</a:t>
            </a:fld>
            <a:endParaRPr lang="en-US"/>
          </a:p>
        </p:txBody>
      </p:sp>
      <p:sp>
        <p:nvSpPr>
          <p:cNvPr id="4" name="Content Placeholder 3"/>
          <p:cNvSpPr>
            <a:spLocks noGrp="1"/>
          </p:cNvSpPr>
          <p:nvPr>
            <p:ph sz="quarter" idx="1"/>
          </p:nvPr>
        </p:nvSpPr>
        <p:spPr>
          <a:xfrm>
            <a:off x="908177" y="6259386"/>
            <a:ext cx="8503920" cy="4572000"/>
          </a:xfrm>
        </p:spPr>
        <p:txBody>
          <a:bodyPr/>
          <a:lstStyle/>
          <a:p>
            <a:endParaRPr lang="en-US" dirty="0"/>
          </a:p>
          <a:p>
            <a:endParaRPr lang="en-US" dirty="0"/>
          </a:p>
          <a:p>
            <a:endParaRPr lang="en-US" dirty="0"/>
          </a:p>
          <a:p>
            <a:endParaRPr lang="en-US" dirty="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04708" y="2942439"/>
            <a:ext cx="3416555" cy="1264731"/>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7231" y="1541087"/>
            <a:ext cx="1745807" cy="1200242"/>
          </a:xfrm>
          <a:prstGeom prst="rect">
            <a:avLst/>
          </a:prstGeom>
        </p:spPr>
      </p:pic>
      <p:pic>
        <p:nvPicPr>
          <p:cNvPr id="1026" name="Picture 2" descr="Image result for joint commission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454" y="4720959"/>
            <a:ext cx="7019925" cy="1447801"/>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4" descr="Image result for NCQ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6" name="Picture 12" descr="Image result for NCQ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1348072"/>
            <a:ext cx="2293683" cy="138623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AHCCC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26147" y="1528501"/>
            <a:ext cx="2790232" cy="86040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Image result for Maricopa county superior cour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61522" y="2678632"/>
            <a:ext cx="17526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Image result for medical staff bylaw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32578" y="2989943"/>
            <a:ext cx="1567602" cy="2090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976261"/>
      </p:ext>
    </p:extLst>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Government Requirements </a:t>
            </a:r>
          </a:p>
        </p:txBody>
      </p:sp>
      <p:sp>
        <p:nvSpPr>
          <p:cNvPr id="3" name="Slide Number Placeholder 2"/>
          <p:cNvSpPr>
            <a:spLocks noGrp="1"/>
          </p:cNvSpPr>
          <p:nvPr>
            <p:ph type="sldNum" sz="quarter" idx="12"/>
          </p:nvPr>
        </p:nvSpPr>
        <p:spPr/>
        <p:txBody>
          <a:bodyPr/>
          <a:lstStyle/>
          <a:p>
            <a:pPr>
              <a:defRPr/>
            </a:pPr>
            <a:fld id="{FA24CBF1-B83B-47F7-A89F-8089D1780264}" type="slidenum">
              <a:rPr lang="en-US" smtClean="0"/>
              <a:pPr>
                <a:defRPr/>
              </a:pPr>
              <a:t>4</a:t>
            </a:fld>
            <a:endParaRPr lang="en-US"/>
          </a:p>
        </p:txBody>
      </p:sp>
      <p:sp>
        <p:nvSpPr>
          <p:cNvPr id="4" name="Content Placeholder 3"/>
          <p:cNvSpPr>
            <a:spLocks noGrp="1"/>
          </p:cNvSpPr>
          <p:nvPr>
            <p:ph sz="quarter" idx="1"/>
          </p:nvPr>
        </p:nvSpPr>
        <p:spPr>
          <a:xfrm>
            <a:off x="301752" y="1467697"/>
            <a:ext cx="8503920" cy="4631351"/>
          </a:xfrm>
        </p:spPr>
        <p:txBody>
          <a:bodyPr>
            <a:normAutofit lnSpcReduction="10000"/>
          </a:bodyPr>
          <a:lstStyle/>
          <a:p>
            <a:r>
              <a:rPr lang="en-US" sz="2800" dirty="0"/>
              <a:t>Medicare “Conditions of Participation” require healthcare organizations to credential and privilege practitioners.  </a:t>
            </a:r>
          </a:p>
          <a:p>
            <a:pPr lvl="2"/>
            <a:r>
              <a:rPr lang="en-US" sz="2100" i="1" dirty="0"/>
              <a:t>E.g.</a:t>
            </a:r>
            <a:r>
              <a:rPr lang="en-US" sz="2100" dirty="0"/>
              <a:t>, Hospital COPs, 42 C.F.R. part 482</a:t>
            </a:r>
          </a:p>
          <a:p>
            <a:r>
              <a:rPr lang="en-US" sz="2800" dirty="0"/>
              <a:t>Arizona health care licensing regulations require credentialing and review to various extents depending on the entity. </a:t>
            </a:r>
          </a:p>
          <a:p>
            <a:pPr lvl="2"/>
            <a:r>
              <a:rPr lang="en-US" sz="2100" dirty="0"/>
              <a:t>A.A.C. R9-10-101 </a:t>
            </a:r>
            <a:r>
              <a:rPr lang="en-US" sz="2100" i="1" dirty="0"/>
              <a:t>et seq</a:t>
            </a:r>
            <a:r>
              <a:rPr lang="en-US" sz="2100" dirty="0"/>
              <a:t>. </a:t>
            </a:r>
          </a:p>
          <a:p>
            <a:r>
              <a:rPr lang="en-US" sz="2800" dirty="0"/>
              <a:t>AHCCCS contracting standards </a:t>
            </a:r>
          </a:p>
          <a:p>
            <a:r>
              <a:rPr lang="en-US" sz="2800" dirty="0"/>
              <a:t>Court decisions:  Entity must take action based upon what it knows or should know. </a:t>
            </a:r>
            <a:endParaRPr lang="en-US" sz="2100" dirty="0"/>
          </a:p>
          <a:p>
            <a:pPr lvl="2"/>
            <a:endParaRPr lang="en-US" sz="2100" dirty="0"/>
          </a:p>
          <a:p>
            <a:endParaRPr lang="en-US" dirty="0"/>
          </a:p>
        </p:txBody>
      </p:sp>
    </p:spTree>
    <p:extLst>
      <p:ext uri="{BB962C8B-B14F-4D97-AF65-F5344CB8AC3E}">
        <p14:creationId xmlns:p14="http://schemas.microsoft.com/office/powerpoint/2010/main" val="3382635269"/>
      </p:ext>
    </p:extLst>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Government Requirements., cont.</a:t>
            </a:r>
          </a:p>
        </p:txBody>
      </p:sp>
      <p:sp>
        <p:nvSpPr>
          <p:cNvPr id="3" name="Slide Number Placeholder 2"/>
          <p:cNvSpPr>
            <a:spLocks noGrp="1"/>
          </p:cNvSpPr>
          <p:nvPr>
            <p:ph type="sldNum" sz="quarter" idx="12"/>
          </p:nvPr>
        </p:nvSpPr>
        <p:spPr/>
        <p:txBody>
          <a:bodyPr/>
          <a:lstStyle/>
          <a:p>
            <a:pPr>
              <a:defRPr/>
            </a:pPr>
            <a:fld id="{FA24CBF1-B83B-47F7-A89F-8089D1780264}" type="slidenum">
              <a:rPr lang="en-US" smtClean="0"/>
              <a:pPr>
                <a:defRPr/>
              </a:pPr>
              <a:t>5</a:t>
            </a:fld>
            <a:endParaRPr lang="en-US"/>
          </a:p>
        </p:txBody>
      </p:sp>
      <p:sp>
        <p:nvSpPr>
          <p:cNvPr id="4" name="Content Placeholder 3"/>
          <p:cNvSpPr>
            <a:spLocks noGrp="1"/>
          </p:cNvSpPr>
          <p:nvPr>
            <p:ph sz="quarter" idx="1"/>
          </p:nvPr>
        </p:nvSpPr>
        <p:spPr/>
        <p:txBody>
          <a:bodyPr>
            <a:normAutofit/>
          </a:bodyPr>
          <a:lstStyle/>
          <a:p>
            <a:r>
              <a:rPr lang="en-US" dirty="0"/>
              <a:t>Arizona Peer Review Statutes: 	</a:t>
            </a:r>
          </a:p>
          <a:p>
            <a:pPr lvl="1"/>
            <a:r>
              <a:rPr lang="en-US" b="1" dirty="0">
                <a:solidFill>
                  <a:schemeClr val="tx1"/>
                </a:solidFill>
              </a:rPr>
              <a:t>A.R.S. § 36-445</a:t>
            </a:r>
            <a:r>
              <a:rPr lang="en-US" dirty="0"/>
              <a:t>:  Hospitals &amp; surgery centers must have structures in which medical staff members review the quality of medical care provided in the facility. </a:t>
            </a:r>
          </a:p>
          <a:p>
            <a:pPr lvl="1"/>
            <a:r>
              <a:rPr lang="en-US" b="1" dirty="0">
                <a:solidFill>
                  <a:schemeClr val="tx1"/>
                </a:solidFill>
              </a:rPr>
              <a:t>A.R.S. § 36-445.01</a:t>
            </a:r>
            <a:r>
              <a:rPr lang="en-US" dirty="0"/>
              <a:t>: Peer review is confidential and can’t be used in med mal or other state law cases except when the doctor sues for wrongful peer review. Medical and Osteopathic Board also have access. </a:t>
            </a:r>
          </a:p>
          <a:p>
            <a:pPr lvl="1"/>
            <a:r>
              <a:rPr lang="en-US" b="1" dirty="0"/>
              <a:t>A.R.S. § 36-445.02</a:t>
            </a:r>
            <a:r>
              <a:rPr lang="en-US" dirty="0"/>
              <a:t>:  Entity and peer review participants are immune from liability arising from peer review.  Disgruntled physician not entitled to damages, but may seek reinstatement </a:t>
            </a:r>
          </a:p>
          <a:p>
            <a:pPr marL="274320" lvl="1" indent="0">
              <a:buNone/>
            </a:pPr>
            <a:r>
              <a:rPr lang="en-US" dirty="0"/>
              <a:t> </a:t>
            </a:r>
          </a:p>
          <a:p>
            <a:pPr lvl="1"/>
            <a:endParaRPr lang="en-US" dirty="0"/>
          </a:p>
        </p:txBody>
      </p:sp>
    </p:spTree>
    <p:extLst>
      <p:ext uri="{BB962C8B-B14F-4D97-AF65-F5344CB8AC3E}">
        <p14:creationId xmlns:p14="http://schemas.microsoft.com/office/powerpoint/2010/main" val="1492326415"/>
      </p:ext>
    </p:extLst>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Government Requirements, cont. </a:t>
            </a:r>
          </a:p>
        </p:txBody>
      </p:sp>
      <p:sp>
        <p:nvSpPr>
          <p:cNvPr id="3" name="Slide Number Placeholder 2"/>
          <p:cNvSpPr>
            <a:spLocks noGrp="1"/>
          </p:cNvSpPr>
          <p:nvPr>
            <p:ph type="sldNum" sz="quarter" idx="12"/>
          </p:nvPr>
        </p:nvSpPr>
        <p:spPr/>
        <p:txBody>
          <a:bodyPr/>
          <a:lstStyle/>
          <a:p>
            <a:pPr>
              <a:defRPr/>
            </a:pPr>
            <a:fld id="{FA24CBF1-B83B-47F7-A89F-8089D1780264}" type="slidenum">
              <a:rPr lang="en-US" smtClean="0"/>
              <a:pPr>
                <a:defRPr/>
              </a:pPr>
              <a:t>6</a:t>
            </a:fld>
            <a:endParaRPr lang="en-US"/>
          </a:p>
        </p:txBody>
      </p:sp>
      <p:sp>
        <p:nvSpPr>
          <p:cNvPr id="4" name="Content Placeholder 3"/>
          <p:cNvSpPr>
            <a:spLocks noGrp="1"/>
          </p:cNvSpPr>
          <p:nvPr>
            <p:ph sz="quarter" idx="1"/>
          </p:nvPr>
        </p:nvSpPr>
        <p:spPr/>
        <p:txBody>
          <a:bodyPr>
            <a:normAutofit/>
          </a:bodyPr>
          <a:lstStyle/>
          <a:p>
            <a:r>
              <a:rPr lang="en-US" dirty="0"/>
              <a:t>Arizona Quality Assurance Statutes:</a:t>
            </a:r>
          </a:p>
          <a:p>
            <a:pPr lvl="1"/>
            <a:r>
              <a:rPr lang="en-US" b="1" dirty="0"/>
              <a:t>A.R.S. § 36-2401</a:t>
            </a:r>
            <a:r>
              <a:rPr lang="en-US" dirty="0"/>
              <a:t>:  Health care entities (broadly defined) that have a QA process with written standards and criteria may participate in QA activities (broadly defined). </a:t>
            </a:r>
          </a:p>
          <a:p>
            <a:pPr lvl="1"/>
            <a:r>
              <a:rPr lang="en-US" b="1" dirty="0"/>
              <a:t>A.R.S. § 36-2402</a:t>
            </a:r>
            <a:r>
              <a:rPr lang="en-US" dirty="0"/>
              <a:t>: Health care entities may share QA information with other health care entities for QA purposes. Also may conduct joined QA activities.  QA participants immune from liability; no damages for wrongful QA activities. </a:t>
            </a:r>
          </a:p>
          <a:p>
            <a:pPr lvl="1"/>
            <a:r>
              <a:rPr lang="en-US" b="1" dirty="0"/>
              <a:t>A.R.S. § 36-2403</a:t>
            </a:r>
            <a:r>
              <a:rPr lang="en-US" dirty="0"/>
              <a:t>:  QA information is confidential and not available in med mal or other state law cases except when the doctor sues for wrongful peer review. Medical and Osteopathic Board have access.  </a:t>
            </a:r>
          </a:p>
        </p:txBody>
      </p:sp>
    </p:spTree>
    <p:extLst>
      <p:ext uri="{BB962C8B-B14F-4D97-AF65-F5344CB8AC3E}">
        <p14:creationId xmlns:p14="http://schemas.microsoft.com/office/powerpoint/2010/main" val="1075038474"/>
      </p:ext>
    </p:extLst>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Private Organization Standards </a:t>
            </a:r>
          </a:p>
        </p:txBody>
      </p:sp>
      <p:sp>
        <p:nvSpPr>
          <p:cNvPr id="3" name="Slide Number Placeholder 2"/>
          <p:cNvSpPr>
            <a:spLocks noGrp="1"/>
          </p:cNvSpPr>
          <p:nvPr>
            <p:ph type="sldNum" sz="quarter" idx="12"/>
          </p:nvPr>
        </p:nvSpPr>
        <p:spPr/>
        <p:txBody>
          <a:bodyPr/>
          <a:lstStyle/>
          <a:p>
            <a:pPr>
              <a:defRPr/>
            </a:pPr>
            <a:fld id="{FA24CBF1-B83B-47F7-A89F-8089D1780264}" type="slidenum">
              <a:rPr lang="en-US" smtClean="0"/>
              <a:pPr>
                <a:defRPr/>
              </a:pPr>
              <a:t>7</a:t>
            </a:fld>
            <a:endParaRPr lang="en-US"/>
          </a:p>
        </p:txBody>
      </p:sp>
      <p:sp>
        <p:nvSpPr>
          <p:cNvPr id="4" name="Content Placeholder 3"/>
          <p:cNvSpPr>
            <a:spLocks noGrp="1"/>
          </p:cNvSpPr>
          <p:nvPr>
            <p:ph sz="quarter" idx="1"/>
          </p:nvPr>
        </p:nvSpPr>
        <p:spPr>
          <a:xfrm>
            <a:off x="301752" y="1676400"/>
            <a:ext cx="8503920" cy="4422648"/>
          </a:xfrm>
        </p:spPr>
        <p:txBody>
          <a:bodyPr/>
          <a:lstStyle/>
          <a:p>
            <a:endParaRPr lang="en-US" dirty="0"/>
          </a:p>
          <a:p>
            <a:r>
              <a:rPr lang="en-US" sz="3200" dirty="0"/>
              <a:t>The Joint Commission (TJC) </a:t>
            </a:r>
          </a:p>
          <a:p>
            <a:r>
              <a:rPr lang="en-US" sz="3200" dirty="0"/>
              <a:t>American Osteopathic Association (AOA), others</a:t>
            </a:r>
          </a:p>
          <a:p>
            <a:r>
              <a:rPr lang="en-US" sz="3200" dirty="0"/>
              <a:t>National Committee on Quality Assurance (NCQA)  </a:t>
            </a:r>
          </a:p>
          <a:p>
            <a:endParaRPr lang="en-US" dirty="0"/>
          </a:p>
        </p:txBody>
      </p:sp>
    </p:spTree>
    <p:extLst>
      <p:ext uri="{BB962C8B-B14F-4D97-AF65-F5344CB8AC3E}">
        <p14:creationId xmlns:p14="http://schemas.microsoft.com/office/powerpoint/2010/main" val="1516121454"/>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Internal Governance Standards</a:t>
            </a:r>
          </a:p>
        </p:txBody>
      </p:sp>
      <p:sp>
        <p:nvSpPr>
          <p:cNvPr id="3" name="Slide Number Placeholder 2"/>
          <p:cNvSpPr>
            <a:spLocks noGrp="1"/>
          </p:cNvSpPr>
          <p:nvPr>
            <p:ph type="sldNum" sz="quarter" idx="12"/>
          </p:nvPr>
        </p:nvSpPr>
        <p:spPr/>
        <p:txBody>
          <a:bodyPr/>
          <a:lstStyle/>
          <a:p>
            <a:pPr>
              <a:defRPr/>
            </a:pPr>
            <a:fld id="{FA24CBF1-B83B-47F7-A89F-8089D1780264}" type="slidenum">
              <a:rPr lang="en-US" smtClean="0"/>
              <a:pPr>
                <a:defRPr/>
              </a:pPr>
              <a:t>8</a:t>
            </a:fld>
            <a:endParaRPr lang="en-US"/>
          </a:p>
        </p:txBody>
      </p:sp>
      <p:sp>
        <p:nvSpPr>
          <p:cNvPr id="4" name="Content Placeholder 3"/>
          <p:cNvSpPr>
            <a:spLocks noGrp="1"/>
          </p:cNvSpPr>
          <p:nvPr>
            <p:ph sz="quarter" idx="1"/>
          </p:nvPr>
        </p:nvSpPr>
        <p:spPr>
          <a:xfrm>
            <a:off x="301752" y="1752600"/>
            <a:ext cx="8503920" cy="4346448"/>
          </a:xfrm>
        </p:spPr>
        <p:txBody>
          <a:bodyPr>
            <a:normAutofit lnSpcReduction="10000"/>
          </a:bodyPr>
          <a:lstStyle/>
          <a:p>
            <a:r>
              <a:rPr lang="en-US" b="1" dirty="0"/>
              <a:t>Medical Staff Bylaws</a:t>
            </a:r>
            <a:r>
              <a:rPr lang="en-US" dirty="0"/>
              <a:t>:  core governance document of hospital and surgery center medical staffs.  Typically contains standards for credentialing, peer review, removal from staff or privilege limitations, due process.  (See also rules &amp; </a:t>
            </a:r>
            <a:r>
              <a:rPr lang="en-US" dirty="0" err="1"/>
              <a:t>regs</a:t>
            </a:r>
            <a:r>
              <a:rPr lang="en-US" dirty="0"/>
              <a:t>, policies)</a:t>
            </a:r>
          </a:p>
          <a:p>
            <a:pPr marL="0" indent="0">
              <a:buNone/>
            </a:pPr>
            <a:endParaRPr lang="en-US" dirty="0"/>
          </a:p>
          <a:p>
            <a:r>
              <a:rPr lang="en-US" b="1" dirty="0"/>
              <a:t>Medical Group/Managed Care Plan contracts/policies</a:t>
            </a:r>
            <a:r>
              <a:rPr lang="en-US" dirty="0"/>
              <a:t>:  typically contain standards for credentialing, quality review, removal from organization/network, appeal. </a:t>
            </a:r>
          </a:p>
        </p:txBody>
      </p:sp>
    </p:spTree>
    <p:extLst>
      <p:ext uri="{BB962C8B-B14F-4D97-AF65-F5344CB8AC3E}">
        <p14:creationId xmlns:p14="http://schemas.microsoft.com/office/powerpoint/2010/main" val="786630915"/>
      </p:ext>
    </p:extLst>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Credentialing  </a:t>
            </a:r>
          </a:p>
        </p:txBody>
      </p:sp>
      <p:sp>
        <p:nvSpPr>
          <p:cNvPr id="3" name="Slide Number Placeholder 2"/>
          <p:cNvSpPr>
            <a:spLocks noGrp="1"/>
          </p:cNvSpPr>
          <p:nvPr>
            <p:ph type="sldNum" sz="quarter" idx="12"/>
          </p:nvPr>
        </p:nvSpPr>
        <p:spPr/>
        <p:txBody>
          <a:bodyPr/>
          <a:lstStyle/>
          <a:p>
            <a:pPr>
              <a:defRPr/>
            </a:pPr>
            <a:fld id="{FA24CBF1-B83B-47F7-A89F-8089D1780264}" type="slidenum">
              <a:rPr lang="en-US" smtClean="0"/>
              <a:pPr>
                <a:defRPr/>
              </a:pPr>
              <a:t>9</a:t>
            </a:fld>
            <a:endParaRPr lang="en-US"/>
          </a:p>
        </p:txBody>
      </p:sp>
      <p:sp>
        <p:nvSpPr>
          <p:cNvPr id="4" name="Content Placeholder 3"/>
          <p:cNvSpPr>
            <a:spLocks noGrp="1"/>
          </p:cNvSpPr>
          <p:nvPr>
            <p:ph sz="quarter" idx="1"/>
          </p:nvPr>
        </p:nvSpPr>
        <p:spPr/>
        <p:txBody>
          <a:bodyPr>
            <a:normAutofit/>
          </a:bodyPr>
          <a:lstStyle/>
          <a:p>
            <a:pPr marL="0" indent="0" algn="ctr">
              <a:buNone/>
            </a:pP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007192"/>
            <a:ext cx="7315200" cy="3784007"/>
          </a:xfrm>
          <a:prstGeom prst="rect">
            <a:avLst/>
          </a:prstGeom>
        </p:spPr>
      </p:pic>
    </p:spTree>
    <p:extLst>
      <p:ext uri="{BB962C8B-B14F-4D97-AF65-F5344CB8AC3E}">
        <p14:creationId xmlns:p14="http://schemas.microsoft.com/office/powerpoint/2010/main" val="836004354"/>
      </p:ext>
    </p:extLst>
  </p:cSld>
  <p:clrMapOvr>
    <a:masterClrMapping/>
  </p:clrMapOvr>
  <p:transition>
    <p:random/>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1360</Words>
  <Application>Microsoft Office PowerPoint</Application>
  <PresentationFormat>On-screen Show (4:3)</PresentationFormat>
  <Paragraphs>194</Paragraphs>
  <Slides>28</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2021-06-04T17:15:00Z</dcterms:created>
  <dcterms:modified xsi:type="dcterms:W3CDTF">2021-06-04T17:15:00Z</dcterms:modified>
</cp:coreProperties>
</file>